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sldIdLst>
    <p:sldId id="862" r:id="rId5"/>
    <p:sldId id="736" r:id="rId6"/>
    <p:sldId id="665" r:id="rId7"/>
    <p:sldId id="666" r:id="rId8"/>
    <p:sldId id="592" r:id="rId9"/>
    <p:sldId id="696" r:id="rId10"/>
    <p:sldId id="717" r:id="rId11"/>
    <p:sldId id="703" r:id="rId12"/>
    <p:sldId id="426" r:id="rId13"/>
    <p:sldId id="724" r:id="rId14"/>
    <p:sldId id="406" r:id="rId15"/>
    <p:sldId id="1129" r:id="rId16"/>
    <p:sldId id="867" r:id="rId17"/>
    <p:sldId id="875" r:id="rId18"/>
    <p:sldId id="1130" r:id="rId19"/>
    <p:sldId id="872" r:id="rId20"/>
    <p:sldId id="873" r:id="rId21"/>
    <p:sldId id="874" r:id="rId22"/>
    <p:sldId id="1131" r:id="rId23"/>
    <p:sldId id="877" r:id="rId24"/>
    <p:sldId id="864" r:id="rId25"/>
    <p:sldId id="1118" r:id="rId26"/>
    <p:sldId id="1125" r:id="rId27"/>
    <p:sldId id="1120" r:id="rId28"/>
    <p:sldId id="1126" r:id="rId29"/>
    <p:sldId id="318" r:id="rId30"/>
    <p:sldId id="1122" r:id="rId31"/>
    <p:sldId id="1127" r:id="rId32"/>
    <p:sldId id="549" r:id="rId33"/>
    <p:sldId id="1124" r:id="rId34"/>
    <p:sldId id="868" r:id="rId35"/>
    <p:sldId id="869" r:id="rId36"/>
    <p:sldId id="870" r:id="rId37"/>
    <p:sldId id="871" r:id="rId38"/>
    <p:sldId id="1128" r:id="rId39"/>
    <p:sldId id="67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BFDFBC-E768-7744-A780-B76BD2F88E41}">
          <p14:sldIdLst>
            <p14:sldId id="862"/>
            <p14:sldId id="736"/>
          </p14:sldIdLst>
        </p14:section>
        <p14:section name="Product Overview" id="{4F435807-231B-6841-B74A-221A89258A3E}">
          <p14:sldIdLst>
            <p14:sldId id="665"/>
            <p14:sldId id="666"/>
            <p14:sldId id="592"/>
            <p14:sldId id="696"/>
            <p14:sldId id="717"/>
            <p14:sldId id="703"/>
            <p14:sldId id="426"/>
            <p14:sldId id="724"/>
            <p14:sldId id="406"/>
          </p14:sldIdLst>
        </p14:section>
        <p14:section name="How to Use Skytap" id="{35D7A16A-5A95-A346-A820-35757A471AF6}">
          <p14:sldIdLst>
            <p14:sldId id="1129"/>
            <p14:sldId id="867"/>
            <p14:sldId id="875"/>
            <p14:sldId id="1130"/>
            <p14:sldId id="872"/>
            <p14:sldId id="873"/>
            <p14:sldId id="874"/>
            <p14:sldId id="1131"/>
            <p14:sldId id="877"/>
          </p14:sldIdLst>
        </p14:section>
        <p14:section name="Lab 1" id="{626315B4-800B-C641-B719-69E79D02FC44}">
          <p14:sldIdLst>
            <p14:sldId id="864"/>
            <p14:sldId id="1118"/>
          </p14:sldIdLst>
        </p14:section>
        <p14:section name="Lab 2" id="{DC231EC3-93D5-E642-8BBF-E860A9866839}">
          <p14:sldIdLst>
            <p14:sldId id="1125"/>
            <p14:sldId id="1120"/>
          </p14:sldIdLst>
        </p14:section>
        <p14:section name="Lab 3" id="{33433256-D153-C147-9796-35B76BB7812D}">
          <p14:sldIdLst>
            <p14:sldId id="1126"/>
            <p14:sldId id="318"/>
            <p14:sldId id="1122"/>
          </p14:sldIdLst>
        </p14:section>
        <p14:section name="Lab 4" id="{17BAE2A6-B9F0-1348-A2F5-3E168AEDDB81}">
          <p14:sldIdLst>
            <p14:sldId id="1127"/>
            <p14:sldId id="549"/>
            <p14:sldId id="1124"/>
          </p14:sldIdLst>
        </p14:section>
        <p14:section name="Lab 5" id="{15F72848-597A-F94B-942C-4FF835FF2623}">
          <p14:sldIdLst>
            <p14:sldId id="868"/>
            <p14:sldId id="869"/>
            <p14:sldId id="870"/>
            <p14:sldId id="871"/>
            <p14:sldId id="1128"/>
          </p14:sldIdLst>
        </p14:section>
        <p14:section name="Wrap Up" id="{1E6E7D5B-ADBE-C644-8DD0-B6FE3A660F69}">
          <p14:sldIdLst>
            <p14:sldId id="6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505D0B-B235-5C4F-8BB0-E4FFEC553E17}" v="28" dt="2020-06-10T14:34:11.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5" autoAdjust="0"/>
    <p:restoredTop sz="81701"/>
  </p:normalViewPr>
  <p:slideViewPr>
    <p:cSldViewPr snapToGrid="0">
      <p:cViewPr varScale="1">
        <p:scale>
          <a:sx n="86" d="100"/>
          <a:sy n="86" d="100"/>
        </p:scale>
        <p:origin x="688"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Khan" userId="e442b517-9a65-4a44-ad2f-fb9d8b638f4c" providerId="ADAL" clId="{A7503FF8-8687-5843-B114-D86C1C104C74}"/>
    <pc:docChg chg="modSld">
      <pc:chgData name="Darren Khan" userId="e442b517-9a65-4a44-ad2f-fb9d8b638f4c" providerId="ADAL" clId="{A7503FF8-8687-5843-B114-D86C1C104C74}" dt="2020-04-13T17:31:04.424" v="7" actId="20577"/>
      <pc:docMkLst>
        <pc:docMk/>
      </pc:docMkLst>
      <pc:sldChg chg="modSp mod modShow">
        <pc:chgData name="Darren Khan" userId="e442b517-9a65-4a44-ad2f-fb9d8b638f4c" providerId="ADAL" clId="{A7503FF8-8687-5843-B114-D86C1C104C74}" dt="2020-04-13T17:31:04.424" v="7" actId="20577"/>
        <pc:sldMkLst>
          <pc:docMk/>
          <pc:sldMk cId="1182178350" sldId="736"/>
        </pc:sldMkLst>
        <pc:spChg chg="mod">
          <ac:chgData name="Darren Khan" userId="e442b517-9a65-4a44-ad2f-fb9d8b638f4c" providerId="ADAL" clId="{A7503FF8-8687-5843-B114-D86C1C104C74}" dt="2020-04-13T17:31:04.424" v="7" actId="20577"/>
          <ac:spMkLst>
            <pc:docMk/>
            <pc:sldMk cId="1182178350" sldId="736"/>
            <ac:spMk id="4" creationId="{061FE738-6D32-4135-913B-E3B01970EEED}"/>
          </ac:spMkLst>
        </pc:spChg>
      </pc:sldChg>
    </pc:docChg>
  </pc:docChgLst>
  <pc:docChgLst>
    <pc:chgData name="Darren Khan" userId="e442b517-9a65-4a44-ad2f-fb9d8b638f4c" providerId="ADAL" clId="{C1505D0B-B235-5C4F-8BB0-E4FFEC553E17}"/>
    <pc:docChg chg="custSel addSld delSld modSld sldOrd modSection modShowInfo">
      <pc:chgData name="Darren Khan" userId="e442b517-9a65-4a44-ad2f-fb9d8b638f4c" providerId="ADAL" clId="{C1505D0B-B235-5C4F-8BB0-E4FFEC553E17}" dt="2020-06-10T14:34:43.245" v="468" actId="2696"/>
      <pc:docMkLst>
        <pc:docMk/>
      </pc:docMkLst>
      <pc:sldChg chg="modTransition">
        <pc:chgData name="Darren Khan" userId="e442b517-9a65-4a44-ad2f-fb9d8b638f4c" providerId="ADAL" clId="{C1505D0B-B235-5C4F-8BB0-E4FFEC553E17}" dt="2020-06-10T13:37:11.295" v="7"/>
        <pc:sldMkLst>
          <pc:docMk/>
          <pc:sldMk cId="2682040678" sldId="318"/>
        </pc:sldMkLst>
      </pc:sldChg>
      <pc:sldChg chg="modTransition">
        <pc:chgData name="Darren Khan" userId="e442b517-9a65-4a44-ad2f-fb9d8b638f4c" providerId="ADAL" clId="{C1505D0B-B235-5C4F-8BB0-E4FFEC553E17}" dt="2020-06-10T13:37:11.295" v="7"/>
        <pc:sldMkLst>
          <pc:docMk/>
          <pc:sldMk cId="2888875788" sldId="406"/>
        </pc:sldMkLst>
      </pc:sldChg>
      <pc:sldChg chg="modTransition">
        <pc:chgData name="Darren Khan" userId="e442b517-9a65-4a44-ad2f-fb9d8b638f4c" providerId="ADAL" clId="{C1505D0B-B235-5C4F-8BB0-E4FFEC553E17}" dt="2020-06-10T13:37:11.295" v="7"/>
        <pc:sldMkLst>
          <pc:docMk/>
          <pc:sldMk cId="32115463" sldId="426"/>
        </pc:sldMkLst>
      </pc:sldChg>
      <pc:sldChg chg="modTransition">
        <pc:chgData name="Darren Khan" userId="e442b517-9a65-4a44-ad2f-fb9d8b638f4c" providerId="ADAL" clId="{C1505D0B-B235-5C4F-8BB0-E4FFEC553E17}" dt="2020-06-10T13:37:11.295" v="7"/>
        <pc:sldMkLst>
          <pc:docMk/>
          <pc:sldMk cId="422370529" sldId="549"/>
        </pc:sldMkLst>
      </pc:sldChg>
      <pc:sldChg chg="del modTransition">
        <pc:chgData name="Darren Khan" userId="e442b517-9a65-4a44-ad2f-fb9d8b638f4c" providerId="ADAL" clId="{C1505D0B-B235-5C4F-8BB0-E4FFEC553E17}" dt="2020-06-10T14:34:43.245" v="468" actId="2696"/>
        <pc:sldMkLst>
          <pc:docMk/>
          <pc:sldMk cId="1021952189" sldId="562"/>
        </pc:sldMkLst>
      </pc:sldChg>
      <pc:sldChg chg="modTransition">
        <pc:chgData name="Darren Khan" userId="e442b517-9a65-4a44-ad2f-fb9d8b638f4c" providerId="ADAL" clId="{C1505D0B-B235-5C4F-8BB0-E4FFEC553E17}" dt="2020-06-10T13:37:11.295" v="7"/>
        <pc:sldMkLst>
          <pc:docMk/>
          <pc:sldMk cId="1061824578" sldId="592"/>
        </pc:sldMkLst>
      </pc:sldChg>
      <pc:sldChg chg="modTransition">
        <pc:chgData name="Darren Khan" userId="e442b517-9a65-4a44-ad2f-fb9d8b638f4c" providerId="ADAL" clId="{C1505D0B-B235-5C4F-8BB0-E4FFEC553E17}" dt="2020-06-10T13:37:11.295" v="7"/>
        <pc:sldMkLst>
          <pc:docMk/>
          <pc:sldMk cId="1361120727" sldId="665"/>
        </pc:sldMkLst>
      </pc:sldChg>
      <pc:sldChg chg="modTransition">
        <pc:chgData name="Darren Khan" userId="e442b517-9a65-4a44-ad2f-fb9d8b638f4c" providerId="ADAL" clId="{C1505D0B-B235-5C4F-8BB0-E4FFEC553E17}" dt="2020-06-10T13:37:11.295" v="7"/>
        <pc:sldMkLst>
          <pc:docMk/>
          <pc:sldMk cId="178265840" sldId="666"/>
        </pc:sldMkLst>
      </pc:sldChg>
      <pc:sldChg chg="modTransition">
        <pc:chgData name="Darren Khan" userId="e442b517-9a65-4a44-ad2f-fb9d8b638f4c" providerId="ADAL" clId="{C1505D0B-B235-5C4F-8BB0-E4FFEC553E17}" dt="2020-06-10T13:37:11.295" v="7"/>
        <pc:sldMkLst>
          <pc:docMk/>
          <pc:sldMk cId="699926034" sldId="673"/>
        </pc:sldMkLst>
      </pc:sldChg>
      <pc:sldChg chg="modTransition">
        <pc:chgData name="Darren Khan" userId="e442b517-9a65-4a44-ad2f-fb9d8b638f4c" providerId="ADAL" clId="{C1505D0B-B235-5C4F-8BB0-E4FFEC553E17}" dt="2020-06-10T13:37:11.295" v="7"/>
        <pc:sldMkLst>
          <pc:docMk/>
          <pc:sldMk cId="2910893724" sldId="696"/>
        </pc:sldMkLst>
      </pc:sldChg>
      <pc:sldChg chg="modTransition">
        <pc:chgData name="Darren Khan" userId="e442b517-9a65-4a44-ad2f-fb9d8b638f4c" providerId="ADAL" clId="{C1505D0B-B235-5C4F-8BB0-E4FFEC553E17}" dt="2020-06-10T13:37:11.295" v="7"/>
        <pc:sldMkLst>
          <pc:docMk/>
          <pc:sldMk cId="1246351214" sldId="703"/>
        </pc:sldMkLst>
      </pc:sldChg>
      <pc:sldChg chg="ord modTransition">
        <pc:chgData name="Darren Khan" userId="e442b517-9a65-4a44-ad2f-fb9d8b638f4c" providerId="ADAL" clId="{C1505D0B-B235-5C4F-8BB0-E4FFEC553E17}" dt="2020-06-10T14:34:11.389" v="467"/>
        <pc:sldMkLst>
          <pc:docMk/>
          <pc:sldMk cId="1832008672" sldId="717"/>
        </pc:sldMkLst>
      </pc:sldChg>
      <pc:sldChg chg="modTransition">
        <pc:chgData name="Darren Khan" userId="e442b517-9a65-4a44-ad2f-fb9d8b638f4c" providerId="ADAL" clId="{C1505D0B-B235-5C4F-8BB0-E4FFEC553E17}" dt="2020-06-10T13:37:11.295" v="7"/>
        <pc:sldMkLst>
          <pc:docMk/>
          <pc:sldMk cId="954259728" sldId="724"/>
        </pc:sldMkLst>
      </pc:sldChg>
      <pc:sldChg chg="modSp modTransition modNotesTx">
        <pc:chgData name="Darren Khan" userId="e442b517-9a65-4a44-ad2f-fb9d8b638f4c" providerId="ADAL" clId="{C1505D0B-B235-5C4F-8BB0-E4FFEC553E17}" dt="2020-06-10T14:30:20.192" v="466" actId="20577"/>
        <pc:sldMkLst>
          <pc:docMk/>
          <pc:sldMk cId="1182178350" sldId="736"/>
        </pc:sldMkLst>
        <pc:spChg chg="mod">
          <ac:chgData name="Darren Khan" userId="e442b517-9a65-4a44-ad2f-fb9d8b638f4c" providerId="ADAL" clId="{C1505D0B-B235-5C4F-8BB0-E4FFEC553E17}" dt="2020-06-10T14:30:20.192" v="466" actId="20577"/>
          <ac:spMkLst>
            <pc:docMk/>
            <pc:sldMk cId="1182178350" sldId="736"/>
            <ac:spMk id="4" creationId="{061FE738-6D32-4135-913B-E3B01970EEED}"/>
          </ac:spMkLst>
        </pc:spChg>
      </pc:sldChg>
      <pc:sldChg chg="modTransition">
        <pc:chgData name="Darren Khan" userId="e442b517-9a65-4a44-ad2f-fb9d8b638f4c" providerId="ADAL" clId="{C1505D0B-B235-5C4F-8BB0-E4FFEC553E17}" dt="2020-06-10T13:37:11.295" v="7"/>
        <pc:sldMkLst>
          <pc:docMk/>
          <pc:sldMk cId="3436449565" sldId="862"/>
        </pc:sldMkLst>
      </pc:sldChg>
      <pc:sldChg chg="modTransition">
        <pc:chgData name="Darren Khan" userId="e442b517-9a65-4a44-ad2f-fb9d8b638f4c" providerId="ADAL" clId="{C1505D0B-B235-5C4F-8BB0-E4FFEC553E17}" dt="2020-06-10T13:37:11.295" v="7"/>
        <pc:sldMkLst>
          <pc:docMk/>
          <pc:sldMk cId="2695360675" sldId="864"/>
        </pc:sldMkLst>
      </pc:sldChg>
      <pc:sldChg chg="modTransition">
        <pc:chgData name="Darren Khan" userId="e442b517-9a65-4a44-ad2f-fb9d8b638f4c" providerId="ADAL" clId="{C1505D0B-B235-5C4F-8BB0-E4FFEC553E17}" dt="2020-06-10T13:37:11.295" v="7"/>
        <pc:sldMkLst>
          <pc:docMk/>
          <pc:sldMk cId="1519421555" sldId="867"/>
        </pc:sldMkLst>
      </pc:sldChg>
      <pc:sldChg chg="modTransition">
        <pc:chgData name="Darren Khan" userId="e442b517-9a65-4a44-ad2f-fb9d8b638f4c" providerId="ADAL" clId="{C1505D0B-B235-5C4F-8BB0-E4FFEC553E17}" dt="2020-06-10T13:37:11.295" v="7"/>
        <pc:sldMkLst>
          <pc:docMk/>
          <pc:sldMk cId="618469289" sldId="868"/>
        </pc:sldMkLst>
      </pc:sldChg>
      <pc:sldChg chg="modTransition">
        <pc:chgData name="Darren Khan" userId="e442b517-9a65-4a44-ad2f-fb9d8b638f4c" providerId="ADAL" clId="{C1505D0B-B235-5C4F-8BB0-E4FFEC553E17}" dt="2020-06-10T13:37:11.295" v="7"/>
        <pc:sldMkLst>
          <pc:docMk/>
          <pc:sldMk cId="4058032857" sldId="869"/>
        </pc:sldMkLst>
      </pc:sldChg>
      <pc:sldChg chg="modTransition">
        <pc:chgData name="Darren Khan" userId="e442b517-9a65-4a44-ad2f-fb9d8b638f4c" providerId="ADAL" clId="{C1505D0B-B235-5C4F-8BB0-E4FFEC553E17}" dt="2020-06-10T13:37:11.295" v="7"/>
        <pc:sldMkLst>
          <pc:docMk/>
          <pc:sldMk cId="3379735935" sldId="870"/>
        </pc:sldMkLst>
      </pc:sldChg>
      <pc:sldChg chg="modTransition">
        <pc:chgData name="Darren Khan" userId="e442b517-9a65-4a44-ad2f-fb9d8b638f4c" providerId="ADAL" clId="{C1505D0B-B235-5C4F-8BB0-E4FFEC553E17}" dt="2020-06-10T13:37:11.295" v="7"/>
        <pc:sldMkLst>
          <pc:docMk/>
          <pc:sldMk cId="1784942687" sldId="871"/>
        </pc:sldMkLst>
      </pc:sldChg>
      <pc:sldChg chg="modTransition">
        <pc:chgData name="Darren Khan" userId="e442b517-9a65-4a44-ad2f-fb9d8b638f4c" providerId="ADAL" clId="{C1505D0B-B235-5C4F-8BB0-E4FFEC553E17}" dt="2020-06-10T13:37:11.295" v="7"/>
        <pc:sldMkLst>
          <pc:docMk/>
          <pc:sldMk cId="3723113381" sldId="872"/>
        </pc:sldMkLst>
      </pc:sldChg>
      <pc:sldChg chg="modTransition">
        <pc:chgData name="Darren Khan" userId="e442b517-9a65-4a44-ad2f-fb9d8b638f4c" providerId="ADAL" clId="{C1505D0B-B235-5C4F-8BB0-E4FFEC553E17}" dt="2020-06-10T13:37:11.295" v="7"/>
        <pc:sldMkLst>
          <pc:docMk/>
          <pc:sldMk cId="1043071459" sldId="873"/>
        </pc:sldMkLst>
      </pc:sldChg>
      <pc:sldChg chg="modTransition">
        <pc:chgData name="Darren Khan" userId="e442b517-9a65-4a44-ad2f-fb9d8b638f4c" providerId="ADAL" clId="{C1505D0B-B235-5C4F-8BB0-E4FFEC553E17}" dt="2020-06-10T13:37:11.295" v="7"/>
        <pc:sldMkLst>
          <pc:docMk/>
          <pc:sldMk cId="2855028097" sldId="874"/>
        </pc:sldMkLst>
      </pc:sldChg>
      <pc:sldChg chg="addSp delSp modSp mod ord modTransition chgLayout">
        <pc:chgData name="Darren Khan" userId="e442b517-9a65-4a44-ad2f-fb9d8b638f4c" providerId="ADAL" clId="{C1505D0B-B235-5C4F-8BB0-E4FFEC553E17}" dt="2020-06-10T13:58:54.965" v="174" actId="20577"/>
        <pc:sldMkLst>
          <pc:docMk/>
          <pc:sldMk cId="811465221" sldId="875"/>
        </pc:sldMkLst>
        <pc:spChg chg="mod ord">
          <ac:chgData name="Darren Khan" userId="e442b517-9a65-4a44-ad2f-fb9d8b638f4c" providerId="ADAL" clId="{C1505D0B-B235-5C4F-8BB0-E4FFEC553E17}" dt="2020-06-10T13:58:54.965" v="174" actId="20577"/>
          <ac:spMkLst>
            <pc:docMk/>
            <pc:sldMk cId="811465221" sldId="875"/>
            <ac:spMk id="2" creationId="{E20EAB2E-047C-974B-80FA-E0775CD226F0}"/>
          </ac:spMkLst>
        </pc:spChg>
        <pc:spChg chg="mod ord">
          <ac:chgData name="Darren Khan" userId="e442b517-9a65-4a44-ad2f-fb9d8b638f4c" providerId="ADAL" clId="{C1505D0B-B235-5C4F-8BB0-E4FFEC553E17}" dt="2020-06-10T13:57:38.624" v="123" actId="700"/>
          <ac:spMkLst>
            <pc:docMk/>
            <pc:sldMk cId="811465221" sldId="875"/>
            <ac:spMk id="3" creationId="{B02ACBA3-140F-F04F-A05E-C85F4CAFC3AA}"/>
          </ac:spMkLst>
        </pc:spChg>
        <pc:spChg chg="mod ord">
          <ac:chgData name="Darren Khan" userId="e442b517-9a65-4a44-ad2f-fb9d8b638f4c" providerId="ADAL" clId="{C1505D0B-B235-5C4F-8BB0-E4FFEC553E17}" dt="2020-06-10T13:57:38.624" v="123" actId="700"/>
          <ac:spMkLst>
            <pc:docMk/>
            <pc:sldMk cId="811465221" sldId="875"/>
            <ac:spMk id="4" creationId="{F8EF586D-BC28-214D-9BB2-306D4372AA1C}"/>
          </ac:spMkLst>
        </pc:spChg>
        <pc:spChg chg="add del mod ord">
          <ac:chgData name="Darren Khan" userId="e442b517-9a65-4a44-ad2f-fb9d8b638f4c" providerId="ADAL" clId="{C1505D0B-B235-5C4F-8BB0-E4FFEC553E17}" dt="2020-06-10T13:57:56.589" v="127"/>
          <ac:spMkLst>
            <pc:docMk/>
            <pc:sldMk cId="811465221" sldId="875"/>
            <ac:spMk id="11" creationId="{7D8CC9BC-DB2B-FA4A-89ED-A905AD8863E6}"/>
          </ac:spMkLst>
        </pc:spChg>
        <pc:picChg chg="add del mod">
          <ac:chgData name="Darren Khan" userId="e442b517-9a65-4a44-ad2f-fb9d8b638f4c" providerId="ADAL" clId="{C1505D0B-B235-5C4F-8BB0-E4FFEC553E17}" dt="2020-06-10T13:56:12.469" v="117" actId="478"/>
          <ac:picMkLst>
            <pc:docMk/>
            <pc:sldMk cId="811465221" sldId="875"/>
            <ac:picMk id="6" creationId="{7E21918E-E91B-544C-8CB6-1B5BBAB1290B}"/>
          </ac:picMkLst>
        </pc:picChg>
        <pc:picChg chg="del">
          <ac:chgData name="Darren Khan" userId="e442b517-9a65-4a44-ad2f-fb9d8b638f4c" providerId="ADAL" clId="{C1505D0B-B235-5C4F-8BB0-E4FFEC553E17}" dt="2020-06-10T13:55:58.956" v="111" actId="478"/>
          <ac:picMkLst>
            <pc:docMk/>
            <pc:sldMk cId="811465221" sldId="875"/>
            <ac:picMk id="7" creationId="{A58D352A-75EF-2245-895D-0B217739A2D6}"/>
          </ac:picMkLst>
        </pc:picChg>
        <pc:picChg chg="del">
          <ac:chgData name="Darren Khan" userId="e442b517-9a65-4a44-ad2f-fb9d8b638f4c" providerId="ADAL" clId="{C1505D0B-B235-5C4F-8BB0-E4FFEC553E17}" dt="2020-06-10T13:55:59.961" v="112" actId="478"/>
          <ac:picMkLst>
            <pc:docMk/>
            <pc:sldMk cId="811465221" sldId="875"/>
            <ac:picMk id="9" creationId="{7B91E77A-0C52-994E-BBB9-87612AC21932}"/>
          </ac:picMkLst>
        </pc:picChg>
        <pc:picChg chg="add del mod">
          <ac:chgData name="Darren Khan" userId="e442b517-9a65-4a44-ad2f-fb9d8b638f4c" providerId="ADAL" clId="{C1505D0B-B235-5C4F-8BB0-E4FFEC553E17}" dt="2020-06-10T13:57:53.027" v="126" actId="478"/>
          <ac:picMkLst>
            <pc:docMk/>
            <pc:sldMk cId="811465221" sldId="875"/>
            <ac:picMk id="10" creationId="{FBADC24B-4759-2C40-9DBF-0B1FAA1DF8D1}"/>
          </ac:picMkLst>
        </pc:picChg>
        <pc:picChg chg="add mod">
          <ac:chgData name="Darren Khan" userId="e442b517-9a65-4a44-ad2f-fb9d8b638f4c" providerId="ADAL" clId="{C1505D0B-B235-5C4F-8BB0-E4FFEC553E17}" dt="2020-06-10T13:58:06.239" v="132" actId="14100"/>
          <ac:picMkLst>
            <pc:docMk/>
            <pc:sldMk cId="811465221" sldId="875"/>
            <ac:picMk id="13" creationId="{6B89264B-41B5-0F48-BB0B-41A32751E94A}"/>
          </ac:picMkLst>
        </pc:picChg>
      </pc:sldChg>
      <pc:sldChg chg="modSp modTransition">
        <pc:chgData name="Darren Khan" userId="e442b517-9a65-4a44-ad2f-fb9d8b638f4c" providerId="ADAL" clId="{C1505D0B-B235-5C4F-8BB0-E4FFEC553E17}" dt="2020-06-10T14:11:22.108" v="440" actId="20577"/>
        <pc:sldMkLst>
          <pc:docMk/>
          <pc:sldMk cId="411102413" sldId="877"/>
        </pc:sldMkLst>
        <pc:spChg chg="mod">
          <ac:chgData name="Darren Khan" userId="e442b517-9a65-4a44-ad2f-fb9d8b638f4c" providerId="ADAL" clId="{C1505D0B-B235-5C4F-8BB0-E4FFEC553E17}" dt="2020-06-10T14:11:22.108" v="440" actId="20577"/>
          <ac:spMkLst>
            <pc:docMk/>
            <pc:sldMk cId="411102413" sldId="877"/>
            <ac:spMk id="2" creationId="{98540841-2539-ED49-89B0-65FE796FB38B}"/>
          </ac:spMkLst>
        </pc:spChg>
        <pc:spChg chg="mod">
          <ac:chgData name="Darren Khan" userId="e442b517-9a65-4a44-ad2f-fb9d8b638f4c" providerId="ADAL" clId="{C1505D0B-B235-5C4F-8BB0-E4FFEC553E17}" dt="2020-06-10T14:11:18.130" v="437" actId="20577"/>
          <ac:spMkLst>
            <pc:docMk/>
            <pc:sldMk cId="411102413" sldId="877"/>
            <ac:spMk id="3" creationId="{278308A7-229F-5B4F-9BD2-CE0938D30C38}"/>
          </ac:spMkLst>
        </pc:spChg>
      </pc:sldChg>
      <pc:sldChg chg="del ord modTransition">
        <pc:chgData name="Darren Khan" userId="e442b517-9a65-4a44-ad2f-fb9d8b638f4c" providerId="ADAL" clId="{C1505D0B-B235-5C4F-8BB0-E4FFEC553E17}" dt="2020-06-10T14:00:45.533" v="249" actId="2696"/>
        <pc:sldMkLst>
          <pc:docMk/>
          <pc:sldMk cId="3683445782" sldId="878"/>
        </pc:sldMkLst>
      </pc:sldChg>
      <pc:sldChg chg="modTransition">
        <pc:chgData name="Darren Khan" userId="e442b517-9a65-4a44-ad2f-fb9d8b638f4c" providerId="ADAL" clId="{C1505D0B-B235-5C4F-8BB0-E4FFEC553E17}" dt="2020-06-10T13:37:11.295" v="7"/>
        <pc:sldMkLst>
          <pc:docMk/>
          <pc:sldMk cId="3710473447" sldId="1118"/>
        </pc:sldMkLst>
      </pc:sldChg>
      <pc:sldChg chg="modTransition">
        <pc:chgData name="Darren Khan" userId="e442b517-9a65-4a44-ad2f-fb9d8b638f4c" providerId="ADAL" clId="{C1505D0B-B235-5C4F-8BB0-E4FFEC553E17}" dt="2020-06-10T13:37:11.295" v="7"/>
        <pc:sldMkLst>
          <pc:docMk/>
          <pc:sldMk cId="2879629075" sldId="1120"/>
        </pc:sldMkLst>
      </pc:sldChg>
      <pc:sldChg chg="modTransition">
        <pc:chgData name="Darren Khan" userId="e442b517-9a65-4a44-ad2f-fb9d8b638f4c" providerId="ADAL" clId="{C1505D0B-B235-5C4F-8BB0-E4FFEC553E17}" dt="2020-06-10T13:37:11.295" v="7"/>
        <pc:sldMkLst>
          <pc:docMk/>
          <pc:sldMk cId="1696462643" sldId="1122"/>
        </pc:sldMkLst>
      </pc:sldChg>
      <pc:sldChg chg="modTransition">
        <pc:chgData name="Darren Khan" userId="e442b517-9a65-4a44-ad2f-fb9d8b638f4c" providerId="ADAL" clId="{C1505D0B-B235-5C4F-8BB0-E4FFEC553E17}" dt="2020-06-10T13:37:11.295" v="7"/>
        <pc:sldMkLst>
          <pc:docMk/>
          <pc:sldMk cId="1693296302" sldId="1124"/>
        </pc:sldMkLst>
      </pc:sldChg>
      <pc:sldChg chg="modTransition">
        <pc:chgData name="Darren Khan" userId="e442b517-9a65-4a44-ad2f-fb9d8b638f4c" providerId="ADAL" clId="{C1505D0B-B235-5C4F-8BB0-E4FFEC553E17}" dt="2020-06-10T13:37:11.295" v="7"/>
        <pc:sldMkLst>
          <pc:docMk/>
          <pc:sldMk cId="2056116182" sldId="1125"/>
        </pc:sldMkLst>
      </pc:sldChg>
      <pc:sldChg chg="modTransition">
        <pc:chgData name="Darren Khan" userId="e442b517-9a65-4a44-ad2f-fb9d8b638f4c" providerId="ADAL" clId="{C1505D0B-B235-5C4F-8BB0-E4FFEC553E17}" dt="2020-06-10T13:37:11.295" v="7"/>
        <pc:sldMkLst>
          <pc:docMk/>
          <pc:sldMk cId="3860311771" sldId="1126"/>
        </pc:sldMkLst>
      </pc:sldChg>
      <pc:sldChg chg="modTransition">
        <pc:chgData name="Darren Khan" userId="e442b517-9a65-4a44-ad2f-fb9d8b638f4c" providerId="ADAL" clId="{C1505D0B-B235-5C4F-8BB0-E4FFEC553E17}" dt="2020-06-10T13:37:11.295" v="7"/>
        <pc:sldMkLst>
          <pc:docMk/>
          <pc:sldMk cId="1098252048" sldId="1127"/>
        </pc:sldMkLst>
      </pc:sldChg>
      <pc:sldChg chg="modTransition">
        <pc:chgData name="Darren Khan" userId="e442b517-9a65-4a44-ad2f-fb9d8b638f4c" providerId="ADAL" clId="{C1505D0B-B235-5C4F-8BB0-E4FFEC553E17}" dt="2020-06-10T13:37:11.295" v="7"/>
        <pc:sldMkLst>
          <pc:docMk/>
          <pc:sldMk cId="3758748756" sldId="1128"/>
        </pc:sldMkLst>
      </pc:sldChg>
      <pc:sldChg chg="addSp modSp add">
        <pc:chgData name="Darren Khan" userId="e442b517-9a65-4a44-ad2f-fb9d8b638f4c" providerId="ADAL" clId="{C1505D0B-B235-5C4F-8BB0-E4FFEC553E17}" dt="2020-06-10T13:46:27.592" v="36" actId="20577"/>
        <pc:sldMkLst>
          <pc:docMk/>
          <pc:sldMk cId="12606607" sldId="1129"/>
        </pc:sldMkLst>
        <pc:spChg chg="add mod">
          <ac:chgData name="Darren Khan" userId="e442b517-9a65-4a44-ad2f-fb9d8b638f4c" providerId="ADAL" clId="{C1505D0B-B235-5C4F-8BB0-E4FFEC553E17}" dt="2020-06-10T13:46:21.317" v="10" actId="27636"/>
          <ac:spMkLst>
            <pc:docMk/>
            <pc:sldMk cId="12606607" sldId="1129"/>
            <ac:spMk id="2" creationId="{1D55EC22-E596-B044-B4D6-3D3D0B1880B5}"/>
          </ac:spMkLst>
        </pc:spChg>
        <pc:spChg chg="mod">
          <ac:chgData name="Darren Khan" userId="e442b517-9a65-4a44-ad2f-fb9d8b638f4c" providerId="ADAL" clId="{C1505D0B-B235-5C4F-8BB0-E4FFEC553E17}" dt="2020-06-10T13:46:27.592" v="36" actId="20577"/>
          <ac:spMkLst>
            <pc:docMk/>
            <pc:sldMk cId="12606607" sldId="1129"/>
            <ac:spMk id="4" creationId="{00000000-0000-0000-0000-000000000000}"/>
          </ac:spMkLst>
        </pc:spChg>
      </pc:sldChg>
      <pc:sldChg chg="del">
        <pc:chgData name="Darren Khan" userId="e442b517-9a65-4a44-ad2f-fb9d8b638f4c" providerId="ADAL" clId="{C1505D0B-B235-5C4F-8BB0-E4FFEC553E17}" dt="2020-06-10T02:18:30.675" v="1" actId="2696"/>
        <pc:sldMkLst>
          <pc:docMk/>
          <pc:sldMk cId="1572374236" sldId="1129"/>
        </pc:sldMkLst>
      </pc:sldChg>
      <pc:sldChg chg="addSp delSp modSp add mod ord modClrScheme chgLayout">
        <pc:chgData name="Darren Khan" userId="e442b517-9a65-4a44-ad2f-fb9d8b638f4c" providerId="ADAL" clId="{C1505D0B-B235-5C4F-8BB0-E4FFEC553E17}" dt="2020-06-10T14:00:40.084" v="248" actId="962"/>
        <pc:sldMkLst>
          <pc:docMk/>
          <pc:sldMk cId="475315824" sldId="1130"/>
        </pc:sldMkLst>
        <pc:spChg chg="mod ord">
          <ac:chgData name="Darren Khan" userId="e442b517-9a65-4a44-ad2f-fb9d8b638f4c" providerId="ADAL" clId="{C1505D0B-B235-5C4F-8BB0-E4FFEC553E17}" dt="2020-06-10T14:00:33.919" v="245" actId="20577"/>
          <ac:spMkLst>
            <pc:docMk/>
            <pc:sldMk cId="475315824" sldId="1130"/>
            <ac:spMk id="2" creationId="{03FA39D2-D6E4-4348-B824-0FC50522E3B1}"/>
          </ac:spMkLst>
        </pc:spChg>
        <pc:spChg chg="mod ord">
          <ac:chgData name="Darren Khan" userId="e442b517-9a65-4a44-ad2f-fb9d8b638f4c" providerId="ADAL" clId="{C1505D0B-B235-5C4F-8BB0-E4FFEC553E17}" dt="2020-06-10T13:59:15.909" v="175" actId="700"/>
          <ac:spMkLst>
            <pc:docMk/>
            <pc:sldMk cId="475315824" sldId="1130"/>
            <ac:spMk id="3" creationId="{0F6641EF-72CD-9F4F-8F05-15C349032723}"/>
          </ac:spMkLst>
        </pc:spChg>
        <pc:spChg chg="mod ord">
          <ac:chgData name="Darren Khan" userId="e442b517-9a65-4a44-ad2f-fb9d8b638f4c" providerId="ADAL" clId="{C1505D0B-B235-5C4F-8BB0-E4FFEC553E17}" dt="2020-06-10T13:59:15.909" v="175" actId="700"/>
          <ac:spMkLst>
            <pc:docMk/>
            <pc:sldMk cId="475315824" sldId="1130"/>
            <ac:spMk id="4" creationId="{FC985966-E71D-6543-80E9-69F3221C054E}"/>
          </ac:spMkLst>
        </pc:spChg>
        <pc:spChg chg="add del mod ord">
          <ac:chgData name="Darren Khan" userId="e442b517-9a65-4a44-ad2f-fb9d8b638f4c" providerId="ADAL" clId="{C1505D0B-B235-5C4F-8BB0-E4FFEC553E17}" dt="2020-06-10T14:00:38.558" v="246"/>
          <ac:spMkLst>
            <pc:docMk/>
            <pc:sldMk cId="475315824" sldId="1130"/>
            <ac:spMk id="5" creationId="{EE4F45B1-CF70-9947-B806-699FE4317376}"/>
          </ac:spMkLst>
        </pc:spChg>
        <pc:picChg chg="del">
          <ac:chgData name="Darren Khan" userId="e442b517-9a65-4a44-ad2f-fb9d8b638f4c" providerId="ADAL" clId="{C1505D0B-B235-5C4F-8BB0-E4FFEC553E17}" dt="2020-06-10T13:59:17.904" v="176" actId="478"/>
          <ac:picMkLst>
            <pc:docMk/>
            <pc:sldMk cId="475315824" sldId="1130"/>
            <ac:picMk id="6" creationId="{EB114766-7C32-5E4A-8073-A909C5BD9349}"/>
          </ac:picMkLst>
        </pc:picChg>
        <pc:picChg chg="add mod">
          <ac:chgData name="Darren Khan" userId="e442b517-9a65-4a44-ad2f-fb9d8b638f4c" providerId="ADAL" clId="{C1505D0B-B235-5C4F-8BB0-E4FFEC553E17}" dt="2020-06-10T14:00:40.084" v="248" actId="962"/>
          <ac:picMkLst>
            <pc:docMk/>
            <pc:sldMk cId="475315824" sldId="1130"/>
            <ac:picMk id="8" creationId="{012FDE1A-E83A-554C-B520-698710AB5E31}"/>
          </ac:picMkLst>
        </pc:picChg>
      </pc:sldChg>
      <pc:sldChg chg="del">
        <pc:chgData name="Darren Khan" userId="e442b517-9a65-4a44-ad2f-fb9d8b638f4c" providerId="ADAL" clId="{C1505D0B-B235-5C4F-8BB0-E4FFEC553E17}" dt="2020-06-10T02:18:42.418" v="2" actId="2696"/>
        <pc:sldMkLst>
          <pc:docMk/>
          <pc:sldMk cId="3204122799" sldId="1130"/>
        </pc:sldMkLst>
      </pc:sldChg>
      <pc:sldChg chg="addSp delSp modSp add mod modClrScheme chgLayout">
        <pc:chgData name="Darren Khan" userId="e442b517-9a65-4a44-ad2f-fb9d8b638f4c" providerId="ADAL" clId="{C1505D0B-B235-5C4F-8BB0-E4FFEC553E17}" dt="2020-06-10T14:11:09.700" v="433" actId="20577"/>
        <pc:sldMkLst>
          <pc:docMk/>
          <pc:sldMk cId="891104939" sldId="1131"/>
        </pc:sldMkLst>
        <pc:spChg chg="mod ord">
          <ac:chgData name="Darren Khan" userId="e442b517-9a65-4a44-ad2f-fb9d8b638f4c" providerId="ADAL" clId="{C1505D0B-B235-5C4F-8BB0-E4FFEC553E17}" dt="2020-06-10T14:11:09.700" v="433" actId="20577"/>
          <ac:spMkLst>
            <pc:docMk/>
            <pc:sldMk cId="891104939" sldId="1131"/>
            <ac:spMk id="2" creationId="{C8AC36D4-DF41-014F-A2C3-5E17439E99AF}"/>
          </ac:spMkLst>
        </pc:spChg>
        <pc:spChg chg="mod ord">
          <ac:chgData name="Darren Khan" userId="e442b517-9a65-4a44-ad2f-fb9d8b638f4c" providerId="ADAL" clId="{C1505D0B-B235-5C4F-8BB0-E4FFEC553E17}" dt="2020-06-10T14:09:34.368" v="272" actId="700"/>
          <ac:spMkLst>
            <pc:docMk/>
            <pc:sldMk cId="891104939" sldId="1131"/>
            <ac:spMk id="3" creationId="{A49219FE-AFB5-4946-8949-03CC04FC4098}"/>
          </ac:spMkLst>
        </pc:spChg>
        <pc:spChg chg="mod ord">
          <ac:chgData name="Darren Khan" userId="e442b517-9a65-4a44-ad2f-fb9d8b638f4c" providerId="ADAL" clId="{C1505D0B-B235-5C4F-8BB0-E4FFEC553E17}" dt="2020-06-10T14:09:34.368" v="272" actId="700"/>
          <ac:spMkLst>
            <pc:docMk/>
            <pc:sldMk cId="891104939" sldId="1131"/>
            <ac:spMk id="4" creationId="{DBD088FC-3D01-B349-A7FE-B8257A43FA71}"/>
          </ac:spMkLst>
        </pc:spChg>
        <pc:spChg chg="add del mod ord">
          <ac:chgData name="Darren Khan" userId="e442b517-9a65-4a44-ad2f-fb9d8b638f4c" providerId="ADAL" clId="{C1505D0B-B235-5C4F-8BB0-E4FFEC553E17}" dt="2020-06-10T14:09:40.399" v="273"/>
          <ac:spMkLst>
            <pc:docMk/>
            <pc:sldMk cId="891104939" sldId="1131"/>
            <ac:spMk id="5" creationId="{266FF2B5-BFB9-F040-B996-FA01BEF93039}"/>
          </ac:spMkLst>
        </pc:spChg>
        <pc:picChg chg="del">
          <ac:chgData name="Darren Khan" userId="e442b517-9a65-4a44-ad2f-fb9d8b638f4c" providerId="ADAL" clId="{C1505D0B-B235-5C4F-8BB0-E4FFEC553E17}" dt="2020-06-10T14:09:25.417" v="271" actId="478"/>
          <ac:picMkLst>
            <pc:docMk/>
            <pc:sldMk cId="891104939" sldId="1131"/>
            <ac:picMk id="6" creationId="{E001A1DF-946E-E044-A679-E7A972BCA593}"/>
          </ac:picMkLst>
        </pc:picChg>
        <pc:picChg chg="add mod">
          <ac:chgData name="Darren Khan" userId="e442b517-9a65-4a44-ad2f-fb9d8b638f4c" providerId="ADAL" clId="{C1505D0B-B235-5C4F-8BB0-E4FFEC553E17}" dt="2020-06-10T14:09:42.230" v="275" actId="962"/>
          <ac:picMkLst>
            <pc:docMk/>
            <pc:sldMk cId="891104939" sldId="1131"/>
            <ac:picMk id="8" creationId="{6427335E-34BA-AC48-A93A-5E4F773F850B}"/>
          </ac:picMkLst>
        </pc:picChg>
      </pc:sldChg>
      <pc:sldChg chg="del">
        <pc:chgData name="Darren Khan" userId="e442b517-9a65-4a44-ad2f-fb9d8b638f4c" providerId="ADAL" clId="{C1505D0B-B235-5C4F-8BB0-E4FFEC553E17}" dt="2020-06-10T02:18:53.847" v="3" actId="2696"/>
        <pc:sldMkLst>
          <pc:docMk/>
          <pc:sldMk cId="3559845511" sldId="1131"/>
        </pc:sldMkLst>
      </pc:sldChg>
    </pc:docChg>
  </pc:docChgLst>
  <pc:docChgLst>
    <pc:chgData name="Darren Khan" userId="e442b517-9a65-4a44-ad2f-fb9d8b638f4c" providerId="ADAL" clId="{E1DC7F76-53A9-694B-BC1A-21012749BD70}"/>
    <pc:docChg chg="undo custSel mod addSld delSld modSld sldOrd modSection">
      <pc:chgData name="Darren Khan" userId="e442b517-9a65-4a44-ad2f-fb9d8b638f4c" providerId="ADAL" clId="{E1DC7F76-53A9-694B-BC1A-21012749BD70}" dt="2020-04-29T20:39:11.005" v="1789" actId="20577"/>
      <pc:docMkLst>
        <pc:docMk/>
      </pc:docMkLst>
      <pc:sldChg chg="add del ord">
        <pc:chgData name="Darren Khan" userId="e442b517-9a65-4a44-ad2f-fb9d8b638f4c" providerId="ADAL" clId="{E1DC7F76-53A9-694B-BC1A-21012749BD70}" dt="2020-04-28T16:56:11.910" v="1555"/>
        <pc:sldMkLst>
          <pc:docMk/>
          <pc:sldMk cId="2682040678" sldId="318"/>
        </pc:sldMkLst>
      </pc:sldChg>
      <pc:sldChg chg="ord">
        <pc:chgData name="Darren Khan" userId="e442b517-9a65-4a44-ad2f-fb9d8b638f4c" providerId="ADAL" clId="{E1DC7F76-53A9-694B-BC1A-21012749BD70}" dt="2020-04-28T16:56:31.222" v="1558"/>
        <pc:sldMkLst>
          <pc:docMk/>
          <pc:sldMk cId="422370529" sldId="549"/>
        </pc:sldMkLst>
      </pc:sldChg>
      <pc:sldChg chg="modSp">
        <pc:chgData name="Darren Khan" userId="e442b517-9a65-4a44-ad2f-fb9d8b638f4c" providerId="ADAL" clId="{E1DC7F76-53A9-694B-BC1A-21012749BD70}" dt="2020-04-29T20:39:11.005" v="1789" actId="20577"/>
        <pc:sldMkLst>
          <pc:docMk/>
          <pc:sldMk cId="699926034" sldId="673"/>
        </pc:sldMkLst>
        <pc:spChg chg="mod">
          <ac:chgData name="Darren Khan" userId="e442b517-9a65-4a44-ad2f-fb9d8b638f4c" providerId="ADAL" clId="{E1DC7F76-53A9-694B-BC1A-21012749BD70}" dt="2020-04-29T20:39:11.005" v="1789" actId="20577"/>
          <ac:spMkLst>
            <pc:docMk/>
            <pc:sldMk cId="699926034" sldId="673"/>
            <ac:spMk id="4" creationId="{00000000-0000-0000-0000-000000000000}"/>
          </ac:spMkLst>
        </pc:spChg>
      </pc:sldChg>
      <pc:sldChg chg="modSp">
        <pc:chgData name="Darren Khan" userId="e442b517-9a65-4a44-ad2f-fb9d8b638f4c" providerId="ADAL" clId="{E1DC7F76-53A9-694B-BC1A-21012749BD70}" dt="2020-04-29T16:54:02.815" v="1719" actId="20577"/>
        <pc:sldMkLst>
          <pc:docMk/>
          <pc:sldMk cId="3436449565" sldId="862"/>
        </pc:sldMkLst>
        <pc:spChg chg="mod">
          <ac:chgData name="Darren Khan" userId="e442b517-9a65-4a44-ad2f-fb9d8b638f4c" providerId="ADAL" clId="{E1DC7F76-53A9-694B-BC1A-21012749BD70}" dt="2020-04-29T16:54:02.815" v="1719" actId="20577"/>
          <ac:spMkLst>
            <pc:docMk/>
            <pc:sldMk cId="3436449565" sldId="862"/>
            <ac:spMk id="3" creationId="{88657534-524A-444D-9735-BF7F644FCBDC}"/>
          </ac:spMkLst>
        </pc:spChg>
      </pc:sldChg>
      <pc:sldChg chg="modSp mod modShow">
        <pc:chgData name="Darren Khan" userId="e442b517-9a65-4a44-ad2f-fb9d8b638f4c" providerId="ADAL" clId="{E1DC7F76-53A9-694B-BC1A-21012749BD70}" dt="2020-04-28T16:54:02.172" v="1504" actId="729"/>
        <pc:sldMkLst>
          <pc:docMk/>
          <pc:sldMk cId="2695360675" sldId="864"/>
        </pc:sldMkLst>
        <pc:spChg chg="mod">
          <ac:chgData name="Darren Khan" userId="e442b517-9a65-4a44-ad2f-fb9d8b638f4c" providerId="ADAL" clId="{E1DC7F76-53A9-694B-BC1A-21012749BD70}" dt="2020-04-28T16:53:56.927" v="1503" actId="20577"/>
          <ac:spMkLst>
            <pc:docMk/>
            <pc:sldMk cId="2695360675" sldId="864"/>
            <ac:spMk id="4" creationId="{00000000-0000-0000-0000-000000000000}"/>
          </ac:spMkLst>
        </pc:spChg>
      </pc:sldChg>
      <pc:sldChg chg="del">
        <pc:chgData name="Darren Khan" userId="e442b517-9a65-4a44-ad2f-fb9d8b638f4c" providerId="ADAL" clId="{E1DC7F76-53A9-694B-BC1A-21012749BD70}" dt="2020-04-28T16:56:28.826" v="1557" actId="2696"/>
        <pc:sldMkLst>
          <pc:docMk/>
          <pc:sldMk cId="1603598164" sldId="865"/>
        </pc:sldMkLst>
      </pc:sldChg>
      <pc:sldChg chg="add del">
        <pc:chgData name="Darren Khan" userId="e442b517-9a65-4a44-ad2f-fb9d8b638f4c" providerId="ADAL" clId="{E1DC7F76-53A9-694B-BC1A-21012749BD70}" dt="2020-04-28T16:56:19.629" v="1556" actId="2696"/>
        <pc:sldMkLst>
          <pc:docMk/>
          <pc:sldMk cId="3618954697" sldId="866"/>
        </pc:sldMkLst>
      </pc:sldChg>
      <pc:sldChg chg="addSp delSp modSp mod ord modShow">
        <pc:chgData name="Darren Khan" userId="e442b517-9a65-4a44-ad2f-fb9d8b638f4c" providerId="ADAL" clId="{E1DC7F76-53A9-694B-BC1A-21012749BD70}" dt="2020-04-14T12:39:33.224" v="407" actId="20577"/>
        <pc:sldMkLst>
          <pc:docMk/>
          <pc:sldMk cId="1519421555" sldId="867"/>
        </pc:sldMkLst>
        <pc:spChg chg="mod">
          <ac:chgData name="Darren Khan" userId="e442b517-9a65-4a44-ad2f-fb9d8b638f4c" providerId="ADAL" clId="{E1DC7F76-53A9-694B-BC1A-21012749BD70}" dt="2020-04-14T12:39:33.224" v="407" actId="20577"/>
          <ac:spMkLst>
            <pc:docMk/>
            <pc:sldMk cId="1519421555" sldId="867"/>
            <ac:spMk id="2" creationId="{00000000-0000-0000-0000-000000000000}"/>
          </ac:spMkLst>
        </pc:spChg>
        <pc:spChg chg="add del mod">
          <ac:chgData name="Darren Khan" userId="e442b517-9a65-4a44-ad2f-fb9d8b638f4c" providerId="ADAL" clId="{E1DC7F76-53A9-694B-BC1A-21012749BD70}" dt="2020-04-14T12:38:14.221" v="377" actId="11529"/>
          <ac:spMkLst>
            <pc:docMk/>
            <pc:sldMk cId="1519421555" sldId="867"/>
            <ac:spMk id="13" creationId="{1A6A290B-FA50-E744-9665-9A166EE0DAE8}"/>
          </ac:spMkLst>
        </pc:spChg>
        <pc:spChg chg="add mod">
          <ac:chgData name="Darren Khan" userId="e442b517-9a65-4a44-ad2f-fb9d8b638f4c" providerId="ADAL" clId="{E1DC7F76-53A9-694B-BC1A-21012749BD70}" dt="2020-04-14T12:39:29.837" v="395" actId="27636"/>
          <ac:spMkLst>
            <pc:docMk/>
            <pc:sldMk cId="1519421555" sldId="867"/>
            <ac:spMk id="17" creationId="{A48B99DC-ED14-A74A-8600-5BC95707ACFF}"/>
          </ac:spMkLst>
        </pc:spChg>
        <pc:spChg chg="mod">
          <ac:chgData name="Darren Khan" userId="e442b517-9a65-4a44-ad2f-fb9d8b638f4c" providerId="ADAL" clId="{E1DC7F76-53A9-694B-BC1A-21012749BD70}" dt="2020-04-14T12:39:20.741" v="393" actId="1038"/>
          <ac:spMkLst>
            <pc:docMk/>
            <pc:sldMk cId="1519421555" sldId="867"/>
            <ac:spMk id="19" creationId="{00000000-0000-0000-0000-000000000000}"/>
          </ac:spMkLst>
        </pc:spChg>
        <pc:spChg chg="mod">
          <ac:chgData name="Darren Khan" userId="e442b517-9a65-4a44-ad2f-fb9d8b638f4c" providerId="ADAL" clId="{E1DC7F76-53A9-694B-BC1A-21012749BD70}" dt="2020-04-14T12:35:42.879" v="364" actId="20577"/>
          <ac:spMkLst>
            <pc:docMk/>
            <pc:sldMk cId="1519421555" sldId="867"/>
            <ac:spMk id="56" creationId="{3A33DE85-7AAE-4506-8D4B-BC16259151FF}"/>
          </ac:spMkLst>
        </pc:spChg>
        <pc:spChg chg="mod">
          <ac:chgData name="Darren Khan" userId="e442b517-9a65-4a44-ad2f-fb9d8b638f4c" providerId="ADAL" clId="{E1DC7F76-53A9-694B-BC1A-21012749BD70}" dt="2020-04-14T12:35:32.611" v="351" actId="20577"/>
          <ac:spMkLst>
            <pc:docMk/>
            <pc:sldMk cId="1519421555" sldId="867"/>
            <ac:spMk id="57" creationId="{0A533312-48CF-4160-B50B-FE83DC523CB8}"/>
          </ac:spMkLst>
        </pc:spChg>
        <pc:spChg chg="mod">
          <ac:chgData name="Darren Khan" userId="e442b517-9a65-4a44-ad2f-fb9d8b638f4c" providerId="ADAL" clId="{E1DC7F76-53A9-694B-BC1A-21012749BD70}" dt="2020-04-14T12:39:20.741" v="393" actId="1038"/>
          <ac:spMkLst>
            <pc:docMk/>
            <pc:sldMk cId="1519421555" sldId="867"/>
            <ac:spMk id="97" creationId="{00000000-0000-0000-0000-000000000000}"/>
          </ac:spMkLst>
        </pc:spChg>
        <pc:grpChg chg="mod">
          <ac:chgData name="Darren Khan" userId="e442b517-9a65-4a44-ad2f-fb9d8b638f4c" providerId="ADAL" clId="{E1DC7F76-53A9-694B-BC1A-21012749BD70}" dt="2020-04-14T12:39:20.741" v="393" actId="1038"/>
          <ac:grpSpMkLst>
            <pc:docMk/>
            <pc:sldMk cId="1519421555" sldId="867"/>
            <ac:grpSpMk id="12" creationId="{00000000-0000-0000-0000-000000000000}"/>
          </ac:grpSpMkLst>
        </pc:grpChg>
        <pc:cxnChg chg="add del mod">
          <ac:chgData name="Darren Khan" userId="e442b517-9a65-4a44-ad2f-fb9d8b638f4c" providerId="ADAL" clId="{E1DC7F76-53A9-694B-BC1A-21012749BD70}" dt="2020-04-14T12:38:26.868" v="380" actId="478"/>
          <ac:cxnSpMkLst>
            <pc:docMk/>
            <pc:sldMk cId="1519421555" sldId="867"/>
            <ac:cxnSpMk id="10" creationId="{4A2DABE4-6B6A-FC42-83B3-83113EDAFF96}"/>
          </ac:cxnSpMkLst>
        </pc:cxnChg>
        <pc:cxnChg chg="mod">
          <ac:chgData name="Darren Khan" userId="e442b517-9a65-4a44-ad2f-fb9d8b638f4c" providerId="ADAL" clId="{E1DC7F76-53A9-694B-BC1A-21012749BD70}" dt="2020-04-14T12:39:20.741" v="393" actId="1038"/>
          <ac:cxnSpMkLst>
            <pc:docMk/>
            <pc:sldMk cId="1519421555" sldId="867"/>
            <ac:cxnSpMk id="22" creationId="{00000000-0000-0000-0000-000000000000}"/>
          </ac:cxnSpMkLst>
        </pc:cxnChg>
        <pc:cxnChg chg="add mod">
          <ac:chgData name="Darren Khan" userId="e442b517-9a65-4a44-ad2f-fb9d8b638f4c" providerId="ADAL" clId="{E1DC7F76-53A9-694B-BC1A-21012749BD70}" dt="2020-04-14T12:39:20.741" v="393" actId="1038"/>
          <ac:cxnSpMkLst>
            <pc:docMk/>
            <pc:sldMk cId="1519421555" sldId="867"/>
            <ac:cxnSpMk id="28" creationId="{3290081D-E6E9-A943-92DF-DC98610306E8}"/>
          </ac:cxnSpMkLst>
        </pc:cxnChg>
        <pc:cxnChg chg="mod">
          <ac:chgData name="Darren Khan" userId="e442b517-9a65-4a44-ad2f-fb9d8b638f4c" providerId="ADAL" clId="{E1DC7F76-53A9-694B-BC1A-21012749BD70}" dt="2020-04-14T12:39:20.741" v="393" actId="1038"/>
          <ac:cxnSpMkLst>
            <pc:docMk/>
            <pc:sldMk cId="1519421555" sldId="867"/>
            <ac:cxnSpMk id="51" creationId="{77185243-15FA-4F0B-8016-60187194B86A}"/>
          </ac:cxnSpMkLst>
        </pc:cxnChg>
        <pc:cxnChg chg="mod">
          <ac:chgData name="Darren Khan" userId="e442b517-9a65-4a44-ad2f-fb9d8b638f4c" providerId="ADAL" clId="{E1DC7F76-53A9-694B-BC1A-21012749BD70}" dt="2020-04-14T12:35:52.691" v="365" actId="14100"/>
          <ac:cxnSpMkLst>
            <pc:docMk/>
            <pc:sldMk cId="1519421555" sldId="867"/>
            <ac:cxnSpMk id="58" creationId="{27018077-D35B-4023-807D-93277D362FD4}"/>
          </ac:cxnSpMkLst>
        </pc:cxnChg>
        <pc:cxnChg chg="mod">
          <ac:chgData name="Darren Khan" userId="e442b517-9a65-4a44-ad2f-fb9d8b638f4c" providerId="ADAL" clId="{E1DC7F76-53A9-694B-BC1A-21012749BD70}" dt="2020-04-14T12:36:01.515" v="367" actId="14100"/>
          <ac:cxnSpMkLst>
            <pc:docMk/>
            <pc:sldMk cId="1519421555" sldId="867"/>
            <ac:cxnSpMk id="59" creationId="{2E77C5FD-E3C4-45EB-BF6A-33E48753F3FE}"/>
          </ac:cxnSpMkLst>
        </pc:cxnChg>
        <pc:cxnChg chg="add del mod">
          <ac:chgData name="Darren Khan" userId="e442b517-9a65-4a44-ad2f-fb9d8b638f4c" providerId="ADAL" clId="{E1DC7F76-53A9-694B-BC1A-21012749BD70}" dt="2020-04-14T12:37:38.734" v="371" actId="478"/>
          <ac:cxnSpMkLst>
            <pc:docMk/>
            <pc:sldMk cId="1519421555" sldId="867"/>
            <ac:cxnSpMk id="71" creationId="{00000000-0000-0000-0000-000000000000}"/>
          </ac:cxnSpMkLst>
        </pc:cxnChg>
      </pc:sldChg>
      <pc:sldChg chg="modSp">
        <pc:chgData name="Darren Khan" userId="e442b517-9a65-4a44-ad2f-fb9d8b638f4c" providerId="ADAL" clId="{E1DC7F76-53A9-694B-BC1A-21012749BD70}" dt="2020-04-28T16:57:52.030" v="1576" actId="20577"/>
        <pc:sldMkLst>
          <pc:docMk/>
          <pc:sldMk cId="618469289" sldId="868"/>
        </pc:sldMkLst>
        <pc:spChg chg="mod">
          <ac:chgData name="Darren Khan" userId="e442b517-9a65-4a44-ad2f-fb9d8b638f4c" providerId="ADAL" clId="{E1DC7F76-53A9-694B-BC1A-21012749BD70}" dt="2020-04-28T16:57:52.030" v="1576" actId="20577"/>
          <ac:spMkLst>
            <pc:docMk/>
            <pc:sldMk cId="618469289" sldId="868"/>
            <ac:spMk id="4" creationId="{00000000-0000-0000-0000-000000000000}"/>
          </ac:spMkLst>
        </pc:spChg>
      </pc:sldChg>
      <pc:sldChg chg="addSp delSp modSp add mod modClrScheme chgLayout">
        <pc:chgData name="Darren Khan" userId="e442b517-9a65-4a44-ad2f-fb9d8b638f4c" providerId="ADAL" clId="{E1DC7F76-53A9-694B-BC1A-21012749BD70}" dt="2020-04-14T12:46:01.638" v="413" actId="20577"/>
        <pc:sldMkLst>
          <pc:docMk/>
          <pc:sldMk cId="3723113381" sldId="872"/>
        </pc:sldMkLst>
        <pc:spChg chg="mod">
          <ac:chgData name="Darren Khan" userId="e442b517-9a65-4a44-ad2f-fb9d8b638f4c" providerId="ADAL" clId="{E1DC7F76-53A9-694B-BC1A-21012749BD70}" dt="2020-04-14T12:27:30.200" v="313" actId="26606"/>
          <ac:spMkLst>
            <pc:docMk/>
            <pc:sldMk cId="3723113381" sldId="872"/>
            <ac:spMk id="2" creationId="{7209A0A7-80ED-D049-BE5D-057C835A41BC}"/>
          </ac:spMkLst>
        </pc:spChg>
        <pc:spChg chg="mod">
          <ac:chgData name="Darren Khan" userId="e442b517-9a65-4a44-ad2f-fb9d8b638f4c" providerId="ADAL" clId="{E1DC7F76-53A9-694B-BC1A-21012749BD70}" dt="2020-04-14T12:46:01.638" v="413" actId="20577"/>
          <ac:spMkLst>
            <pc:docMk/>
            <pc:sldMk cId="3723113381" sldId="872"/>
            <ac:spMk id="3" creationId="{362B69DA-8119-FD48-9F53-1FE8551DBB17}"/>
          </ac:spMkLst>
        </pc:spChg>
        <pc:spChg chg="mod">
          <ac:chgData name="Darren Khan" userId="e442b517-9a65-4a44-ad2f-fb9d8b638f4c" providerId="ADAL" clId="{E1DC7F76-53A9-694B-BC1A-21012749BD70}" dt="2020-04-14T12:27:30.200" v="313" actId="26606"/>
          <ac:spMkLst>
            <pc:docMk/>
            <pc:sldMk cId="3723113381" sldId="872"/>
            <ac:spMk id="4" creationId="{CAE44EF6-853A-BF48-B650-DDDBE2EEABB1}"/>
          </ac:spMkLst>
        </pc:spChg>
        <pc:spChg chg="add mod">
          <ac:chgData name="Darren Khan" userId="e442b517-9a65-4a44-ad2f-fb9d8b638f4c" providerId="ADAL" clId="{E1DC7F76-53A9-694B-BC1A-21012749BD70}" dt="2020-04-14T12:45:55.375" v="409" actId="27636"/>
          <ac:spMkLst>
            <pc:docMk/>
            <pc:sldMk cId="3723113381" sldId="872"/>
            <ac:spMk id="7" creationId="{8A97ECC1-FD51-EC4E-A6E2-C5B33D940427}"/>
          </ac:spMkLst>
        </pc:spChg>
        <pc:spChg chg="add del mod">
          <ac:chgData name="Darren Khan" userId="e442b517-9a65-4a44-ad2f-fb9d8b638f4c" providerId="ADAL" clId="{E1DC7F76-53A9-694B-BC1A-21012749BD70}" dt="2020-04-14T12:27:30.195" v="312" actId="26606"/>
          <ac:spMkLst>
            <pc:docMk/>
            <pc:sldMk cId="3723113381" sldId="872"/>
            <ac:spMk id="8" creationId="{2DA85B4D-18BD-478B-B0E9-124A4EA21D44}"/>
          </ac:spMkLst>
        </pc:spChg>
        <pc:spChg chg="add del mod">
          <ac:chgData name="Darren Khan" userId="e442b517-9a65-4a44-ad2f-fb9d8b638f4c" providerId="ADAL" clId="{E1DC7F76-53A9-694B-BC1A-21012749BD70}" dt="2020-04-14T12:27:30.195" v="312" actId="26606"/>
          <ac:spMkLst>
            <pc:docMk/>
            <pc:sldMk cId="3723113381" sldId="872"/>
            <ac:spMk id="9" creationId="{A554773A-5A96-43CA-BF34-66E9BB4D33A5}"/>
          </ac:spMkLst>
        </pc:spChg>
        <pc:spChg chg="add del mod">
          <ac:chgData name="Darren Khan" userId="e442b517-9a65-4a44-ad2f-fb9d8b638f4c" providerId="ADAL" clId="{E1DC7F76-53A9-694B-BC1A-21012749BD70}" dt="2020-04-14T12:27:26.600" v="308" actId="26606"/>
          <ac:spMkLst>
            <pc:docMk/>
            <pc:sldMk cId="3723113381" sldId="872"/>
            <ac:spMk id="11" creationId="{B6466C43-8240-4537-8174-5507BD51B422}"/>
          </ac:spMkLst>
        </pc:spChg>
        <pc:spChg chg="add del mod">
          <ac:chgData name="Darren Khan" userId="e442b517-9a65-4a44-ad2f-fb9d8b638f4c" providerId="ADAL" clId="{E1DC7F76-53A9-694B-BC1A-21012749BD70}" dt="2020-04-14T12:27:26.600" v="308" actId="26606"/>
          <ac:spMkLst>
            <pc:docMk/>
            <pc:sldMk cId="3723113381" sldId="872"/>
            <ac:spMk id="13" creationId="{6D5CAA6A-610A-434C-94C6-192E767806ED}"/>
          </ac:spMkLst>
        </pc:spChg>
        <pc:picChg chg="add mod ord">
          <ac:chgData name="Darren Khan" userId="e442b517-9a65-4a44-ad2f-fb9d8b638f4c" providerId="ADAL" clId="{E1DC7F76-53A9-694B-BC1A-21012749BD70}" dt="2020-04-14T12:27:30.200" v="313" actId="26606"/>
          <ac:picMkLst>
            <pc:docMk/>
            <pc:sldMk cId="3723113381" sldId="872"/>
            <ac:picMk id="6" creationId="{646B5E93-DB2B-D649-8EC0-55A217B7EF36}"/>
          </ac:picMkLst>
        </pc:picChg>
      </pc:sldChg>
      <pc:sldChg chg="addSp delSp modSp add">
        <pc:chgData name="Darren Khan" userId="e442b517-9a65-4a44-ad2f-fb9d8b638f4c" providerId="ADAL" clId="{E1DC7F76-53A9-694B-BC1A-21012749BD70}" dt="2020-04-14T12:53:39.211" v="574" actId="1076"/>
        <pc:sldMkLst>
          <pc:docMk/>
          <pc:sldMk cId="1043071459" sldId="873"/>
        </pc:sldMkLst>
        <pc:spChg chg="del">
          <ac:chgData name="Darren Khan" userId="e442b517-9a65-4a44-ad2f-fb9d8b638f4c" providerId="ADAL" clId="{E1DC7F76-53A9-694B-BC1A-21012749BD70}" dt="2020-04-14T12:46:30.107" v="415"/>
          <ac:spMkLst>
            <pc:docMk/>
            <pc:sldMk cId="1043071459" sldId="873"/>
            <ac:spMk id="2" creationId="{715BFBA1-FD86-8949-8BB4-22786B86ADD8}"/>
          </ac:spMkLst>
        </pc:spChg>
        <pc:spChg chg="del">
          <ac:chgData name="Darren Khan" userId="e442b517-9a65-4a44-ad2f-fb9d8b638f4c" providerId="ADAL" clId="{E1DC7F76-53A9-694B-BC1A-21012749BD70}" dt="2020-04-14T12:46:30.107" v="415"/>
          <ac:spMkLst>
            <pc:docMk/>
            <pc:sldMk cId="1043071459" sldId="873"/>
            <ac:spMk id="3" creationId="{A3C5C3C1-8E3C-024E-9837-B8C28833722F}"/>
          </ac:spMkLst>
        </pc:spChg>
        <pc:spChg chg="del">
          <ac:chgData name="Darren Khan" userId="e442b517-9a65-4a44-ad2f-fb9d8b638f4c" providerId="ADAL" clId="{E1DC7F76-53A9-694B-BC1A-21012749BD70}" dt="2020-04-14T12:46:30.107" v="415"/>
          <ac:spMkLst>
            <pc:docMk/>
            <pc:sldMk cId="1043071459" sldId="873"/>
            <ac:spMk id="4" creationId="{4E49CDCE-9D99-2E4C-9FA6-04D0B410FFDE}"/>
          </ac:spMkLst>
        </pc:spChg>
        <pc:spChg chg="add mod">
          <ac:chgData name="Darren Khan" userId="e442b517-9a65-4a44-ad2f-fb9d8b638f4c" providerId="ADAL" clId="{E1DC7F76-53A9-694B-BC1A-21012749BD70}" dt="2020-04-14T12:47:11.068" v="451" actId="20577"/>
          <ac:spMkLst>
            <pc:docMk/>
            <pc:sldMk cId="1043071459" sldId="873"/>
            <ac:spMk id="6" creationId="{9975F1F5-C3F8-E543-869A-0F4845F24B97}"/>
          </ac:spMkLst>
        </pc:spChg>
        <pc:spChg chg="add mod">
          <ac:chgData name="Darren Khan" userId="e442b517-9a65-4a44-ad2f-fb9d8b638f4c" providerId="ADAL" clId="{E1DC7F76-53A9-694B-BC1A-21012749BD70}" dt="2020-04-14T12:49:06.444" v="568" actId="20577"/>
          <ac:spMkLst>
            <pc:docMk/>
            <pc:sldMk cId="1043071459" sldId="873"/>
            <ac:spMk id="7" creationId="{3B8071D3-AF41-C84A-947C-E178730B79BF}"/>
          </ac:spMkLst>
        </pc:spChg>
        <pc:picChg chg="add mod">
          <ac:chgData name="Darren Khan" userId="e442b517-9a65-4a44-ad2f-fb9d8b638f4c" providerId="ADAL" clId="{E1DC7F76-53A9-694B-BC1A-21012749BD70}" dt="2020-04-14T12:48:47.465" v="500" actId="1076"/>
          <ac:picMkLst>
            <pc:docMk/>
            <pc:sldMk cId="1043071459" sldId="873"/>
            <ac:picMk id="9" creationId="{CB3BC093-8EDB-6F41-9C58-4A45BA9D9C26}"/>
          </ac:picMkLst>
        </pc:picChg>
        <pc:picChg chg="add del mod">
          <ac:chgData name="Darren Khan" userId="e442b517-9a65-4a44-ad2f-fb9d8b638f4c" providerId="ADAL" clId="{E1DC7F76-53A9-694B-BC1A-21012749BD70}" dt="2020-04-14T12:53:21.915" v="569" actId="478"/>
          <ac:picMkLst>
            <pc:docMk/>
            <pc:sldMk cId="1043071459" sldId="873"/>
            <ac:picMk id="11" creationId="{276DA953-107C-7148-B683-7068FFE44B59}"/>
          </ac:picMkLst>
        </pc:picChg>
        <pc:picChg chg="add mod">
          <ac:chgData name="Darren Khan" userId="e442b517-9a65-4a44-ad2f-fb9d8b638f4c" providerId="ADAL" clId="{E1DC7F76-53A9-694B-BC1A-21012749BD70}" dt="2020-04-14T12:53:39.211" v="574" actId="1076"/>
          <ac:picMkLst>
            <pc:docMk/>
            <pc:sldMk cId="1043071459" sldId="873"/>
            <ac:picMk id="13" creationId="{0FC983E8-CCF2-8D46-AA56-1BE1C7C43DEC}"/>
          </ac:picMkLst>
        </pc:picChg>
      </pc:sldChg>
      <pc:sldChg chg="addSp delSp modSp add">
        <pc:chgData name="Darren Khan" userId="e442b517-9a65-4a44-ad2f-fb9d8b638f4c" providerId="ADAL" clId="{E1DC7F76-53A9-694B-BC1A-21012749BD70}" dt="2020-04-14T12:57:42.786" v="854" actId="767"/>
        <pc:sldMkLst>
          <pc:docMk/>
          <pc:sldMk cId="2855028097" sldId="874"/>
        </pc:sldMkLst>
        <pc:spChg chg="mod">
          <ac:chgData name="Darren Khan" userId="e442b517-9a65-4a44-ad2f-fb9d8b638f4c" providerId="ADAL" clId="{E1DC7F76-53A9-694B-BC1A-21012749BD70}" dt="2020-04-14T12:56:37.203" v="845" actId="20577"/>
          <ac:spMkLst>
            <pc:docMk/>
            <pc:sldMk cId="2855028097" sldId="874"/>
            <ac:spMk id="2" creationId="{C8AC36D4-DF41-014F-A2C3-5E17439E99AF}"/>
          </ac:spMkLst>
        </pc:spChg>
        <pc:spChg chg="mod">
          <ac:chgData name="Darren Khan" userId="e442b517-9a65-4a44-ad2f-fb9d8b638f4c" providerId="ADAL" clId="{E1DC7F76-53A9-694B-BC1A-21012749BD70}" dt="2020-04-14T12:54:31.596" v="616" actId="20577"/>
          <ac:spMkLst>
            <pc:docMk/>
            <pc:sldMk cId="2855028097" sldId="874"/>
            <ac:spMk id="3" creationId="{A49219FE-AFB5-4946-8949-03CC04FC4098}"/>
          </ac:spMkLst>
        </pc:spChg>
        <pc:spChg chg="add del mod">
          <ac:chgData name="Darren Khan" userId="e442b517-9a65-4a44-ad2f-fb9d8b638f4c" providerId="ADAL" clId="{E1DC7F76-53A9-694B-BC1A-21012749BD70}" dt="2020-04-14T12:57:42.786" v="854" actId="767"/>
          <ac:spMkLst>
            <pc:docMk/>
            <pc:sldMk cId="2855028097" sldId="874"/>
            <ac:spMk id="7" creationId="{730F013F-FB88-B543-A3F2-D8E1D49991C7}"/>
          </ac:spMkLst>
        </pc:spChg>
        <pc:picChg chg="add mod">
          <ac:chgData name="Darren Khan" userId="e442b517-9a65-4a44-ad2f-fb9d8b638f4c" providerId="ADAL" clId="{E1DC7F76-53A9-694B-BC1A-21012749BD70}" dt="2020-04-14T12:56:47.197" v="849" actId="1076"/>
          <ac:picMkLst>
            <pc:docMk/>
            <pc:sldMk cId="2855028097" sldId="874"/>
            <ac:picMk id="6" creationId="{E001A1DF-946E-E044-A679-E7A972BCA593}"/>
          </ac:picMkLst>
        </pc:picChg>
      </pc:sldChg>
      <pc:sldChg chg="addSp delSp modSp add mod modClrScheme chgLayout">
        <pc:chgData name="Darren Khan" userId="e442b517-9a65-4a44-ad2f-fb9d8b638f4c" providerId="ADAL" clId="{E1DC7F76-53A9-694B-BC1A-21012749BD70}" dt="2020-04-23T18:50:45.686" v="1338" actId="1076"/>
        <pc:sldMkLst>
          <pc:docMk/>
          <pc:sldMk cId="811465221" sldId="875"/>
        </pc:sldMkLst>
        <pc:spChg chg="mod">
          <ac:chgData name="Darren Khan" userId="e442b517-9a65-4a44-ad2f-fb9d8b638f4c" providerId="ADAL" clId="{E1DC7F76-53A9-694B-BC1A-21012749BD70}" dt="2020-04-23T18:49:09.461" v="1315" actId="20577"/>
          <ac:spMkLst>
            <pc:docMk/>
            <pc:sldMk cId="811465221" sldId="875"/>
            <ac:spMk id="2" creationId="{E20EAB2E-047C-974B-80FA-E0775CD226F0}"/>
          </ac:spMkLst>
        </pc:spChg>
        <pc:spChg chg="mod">
          <ac:chgData name="Darren Khan" userId="e442b517-9a65-4a44-ad2f-fb9d8b638f4c" providerId="ADAL" clId="{E1DC7F76-53A9-694B-BC1A-21012749BD70}" dt="2020-04-23T18:48:26.936" v="1309" actId="26606"/>
          <ac:spMkLst>
            <pc:docMk/>
            <pc:sldMk cId="811465221" sldId="875"/>
            <ac:spMk id="3" creationId="{B02ACBA3-140F-F04F-A05E-C85F4CAFC3AA}"/>
          </ac:spMkLst>
        </pc:spChg>
        <pc:spChg chg="mod">
          <ac:chgData name="Darren Khan" userId="e442b517-9a65-4a44-ad2f-fb9d8b638f4c" providerId="ADAL" clId="{E1DC7F76-53A9-694B-BC1A-21012749BD70}" dt="2020-04-23T18:48:26.936" v="1309" actId="26606"/>
          <ac:spMkLst>
            <pc:docMk/>
            <pc:sldMk cId="811465221" sldId="875"/>
            <ac:spMk id="4" creationId="{F8EF586D-BC28-214D-9BB2-306D4372AA1C}"/>
          </ac:spMkLst>
        </pc:spChg>
        <pc:picChg chg="add del mod ord">
          <ac:chgData name="Darren Khan" userId="e442b517-9a65-4a44-ad2f-fb9d8b638f4c" providerId="ADAL" clId="{E1DC7F76-53A9-694B-BC1A-21012749BD70}" dt="2020-04-23T18:49:14.789" v="1317" actId="478"/>
          <ac:picMkLst>
            <pc:docMk/>
            <pc:sldMk cId="811465221" sldId="875"/>
            <ac:picMk id="6" creationId="{AAE19BA4-9964-5C4A-9AF3-75552ABAEBDA}"/>
          </ac:picMkLst>
        </pc:picChg>
        <pc:picChg chg="add mod">
          <ac:chgData name="Darren Khan" userId="e442b517-9a65-4a44-ad2f-fb9d8b638f4c" providerId="ADAL" clId="{E1DC7F76-53A9-694B-BC1A-21012749BD70}" dt="2020-04-23T18:50:45.686" v="1338" actId="1076"/>
          <ac:picMkLst>
            <pc:docMk/>
            <pc:sldMk cId="811465221" sldId="875"/>
            <ac:picMk id="7" creationId="{A58D352A-75EF-2245-895D-0B217739A2D6}"/>
          </ac:picMkLst>
        </pc:picChg>
        <pc:picChg chg="add mod">
          <ac:chgData name="Darren Khan" userId="e442b517-9a65-4a44-ad2f-fb9d8b638f4c" providerId="ADAL" clId="{E1DC7F76-53A9-694B-BC1A-21012749BD70}" dt="2020-04-23T18:50:38.778" v="1337" actId="1076"/>
          <ac:picMkLst>
            <pc:docMk/>
            <pc:sldMk cId="811465221" sldId="875"/>
            <ac:picMk id="9" creationId="{7B91E77A-0C52-994E-BBB9-87612AC21932}"/>
          </ac:picMkLst>
        </pc:picChg>
      </pc:sldChg>
      <pc:sldChg chg="modSp add del">
        <pc:chgData name="Darren Khan" userId="e442b517-9a65-4a44-ad2f-fb9d8b638f4c" providerId="ADAL" clId="{E1DC7F76-53A9-694B-BC1A-21012749BD70}" dt="2020-04-28T16:52:52.725" v="1425" actId="2696"/>
        <pc:sldMkLst>
          <pc:docMk/>
          <pc:sldMk cId="2741613059" sldId="876"/>
        </pc:sldMkLst>
        <pc:spChg chg="mod">
          <ac:chgData name="Darren Khan" userId="e442b517-9a65-4a44-ad2f-fb9d8b638f4c" providerId="ADAL" clId="{E1DC7F76-53A9-694B-BC1A-21012749BD70}" dt="2020-04-14T14:08:10.419" v="1054" actId="20577"/>
          <ac:spMkLst>
            <pc:docMk/>
            <pc:sldMk cId="2741613059" sldId="876"/>
            <ac:spMk id="3" creationId="{E9821136-7739-1646-B56C-81C058D8219F}"/>
          </ac:spMkLst>
        </pc:spChg>
      </pc:sldChg>
      <pc:sldChg chg="modSp add">
        <pc:chgData name="Darren Khan" userId="e442b517-9a65-4a44-ad2f-fb9d8b638f4c" providerId="ADAL" clId="{E1DC7F76-53A9-694B-BC1A-21012749BD70}" dt="2020-04-28T16:53:22.315" v="1500" actId="20577"/>
        <pc:sldMkLst>
          <pc:docMk/>
          <pc:sldMk cId="411102413" sldId="877"/>
        </pc:sldMkLst>
        <pc:spChg chg="mod">
          <ac:chgData name="Darren Khan" userId="e442b517-9a65-4a44-ad2f-fb9d8b638f4c" providerId="ADAL" clId="{E1DC7F76-53A9-694B-BC1A-21012749BD70}" dt="2020-04-28T16:53:22.315" v="1500" actId="20577"/>
          <ac:spMkLst>
            <pc:docMk/>
            <pc:sldMk cId="411102413" sldId="877"/>
            <ac:spMk id="2" creationId="{98540841-2539-ED49-89B0-65FE796FB38B}"/>
          </ac:spMkLst>
        </pc:spChg>
        <pc:spChg chg="mod">
          <ac:chgData name="Darren Khan" userId="e442b517-9a65-4a44-ad2f-fb9d8b638f4c" providerId="ADAL" clId="{E1DC7F76-53A9-694B-BC1A-21012749BD70}" dt="2020-04-14T14:50:49.403" v="1091" actId="20577"/>
          <ac:spMkLst>
            <pc:docMk/>
            <pc:sldMk cId="411102413" sldId="877"/>
            <ac:spMk id="3" creationId="{278308A7-229F-5B4F-9BD2-CE0938D30C38}"/>
          </ac:spMkLst>
        </pc:spChg>
      </pc:sldChg>
      <pc:sldChg chg="addSp delSp modSp add del">
        <pc:chgData name="Darren Khan" userId="e442b517-9a65-4a44-ad2f-fb9d8b638f4c" providerId="ADAL" clId="{E1DC7F76-53A9-694B-BC1A-21012749BD70}" dt="2020-04-23T18:53:13.804" v="1358" actId="2696"/>
        <pc:sldMkLst>
          <pc:docMk/>
          <pc:sldMk cId="291609877" sldId="878"/>
        </pc:sldMkLst>
        <pc:spChg chg="del">
          <ac:chgData name="Darren Khan" userId="e442b517-9a65-4a44-ad2f-fb9d8b638f4c" providerId="ADAL" clId="{E1DC7F76-53A9-694B-BC1A-21012749BD70}" dt="2020-04-23T18:52:24.470" v="1340"/>
          <ac:spMkLst>
            <pc:docMk/>
            <pc:sldMk cId="291609877" sldId="878"/>
            <ac:spMk id="2" creationId="{0400B012-E587-C240-B31E-7DA99D1069DF}"/>
          </ac:spMkLst>
        </pc:spChg>
        <pc:spChg chg="del">
          <ac:chgData name="Darren Khan" userId="e442b517-9a65-4a44-ad2f-fb9d8b638f4c" providerId="ADAL" clId="{E1DC7F76-53A9-694B-BC1A-21012749BD70}" dt="2020-04-23T18:52:24.470" v="1340"/>
          <ac:spMkLst>
            <pc:docMk/>
            <pc:sldMk cId="291609877" sldId="878"/>
            <ac:spMk id="3" creationId="{DF503962-7ABB-3A4F-ABF7-A8B2987C506C}"/>
          </ac:spMkLst>
        </pc:spChg>
        <pc:spChg chg="del">
          <ac:chgData name="Darren Khan" userId="e442b517-9a65-4a44-ad2f-fb9d8b638f4c" providerId="ADAL" clId="{E1DC7F76-53A9-694B-BC1A-21012749BD70}" dt="2020-04-23T18:52:24.470" v="1340"/>
          <ac:spMkLst>
            <pc:docMk/>
            <pc:sldMk cId="291609877" sldId="878"/>
            <ac:spMk id="4" creationId="{1D70D422-7F88-2E43-A288-BAE8D222CA37}"/>
          </ac:spMkLst>
        </pc:spChg>
        <pc:spChg chg="mod">
          <ac:chgData name="Darren Khan" userId="e442b517-9a65-4a44-ad2f-fb9d8b638f4c" providerId="ADAL" clId="{E1DC7F76-53A9-694B-BC1A-21012749BD70}" dt="2020-04-23T18:52:24.470" v="1340"/>
          <ac:spMkLst>
            <pc:docMk/>
            <pc:sldMk cId="291609877" sldId="878"/>
            <ac:spMk id="5" creationId="{B424F112-DB25-4C44-B93A-31124A467D26}"/>
          </ac:spMkLst>
        </pc:spChg>
        <pc:spChg chg="add del mod">
          <ac:chgData name="Darren Khan" userId="e442b517-9a65-4a44-ad2f-fb9d8b638f4c" providerId="ADAL" clId="{E1DC7F76-53A9-694B-BC1A-21012749BD70}" dt="2020-04-23T18:52:46.805" v="1344" actId="478"/>
          <ac:spMkLst>
            <pc:docMk/>
            <pc:sldMk cId="291609877" sldId="878"/>
            <ac:spMk id="6" creationId="{760E6291-A693-7749-B704-6AD2E96DF2E9}"/>
          </ac:spMkLst>
        </pc:spChg>
        <pc:spChg chg="add del mod">
          <ac:chgData name="Darren Khan" userId="e442b517-9a65-4a44-ad2f-fb9d8b638f4c" providerId="ADAL" clId="{E1DC7F76-53A9-694B-BC1A-21012749BD70}" dt="2020-04-23T18:52:39.744" v="1341"/>
          <ac:spMkLst>
            <pc:docMk/>
            <pc:sldMk cId="291609877" sldId="878"/>
            <ac:spMk id="7" creationId="{24C2E89E-1C97-6C49-90EE-2DC7464A826A}"/>
          </ac:spMkLst>
        </pc:spChg>
        <pc:spChg chg="add mod">
          <ac:chgData name="Darren Khan" userId="e442b517-9a65-4a44-ad2f-fb9d8b638f4c" providerId="ADAL" clId="{E1DC7F76-53A9-694B-BC1A-21012749BD70}" dt="2020-04-23T18:53:01.292" v="1355" actId="20577"/>
          <ac:spMkLst>
            <pc:docMk/>
            <pc:sldMk cId="291609877" sldId="878"/>
            <ac:spMk id="10" creationId="{D6E9C9DB-D26E-9A4C-BE0E-48942335AFCA}"/>
          </ac:spMkLst>
        </pc:spChg>
        <pc:spChg chg="add mod">
          <ac:chgData name="Darren Khan" userId="e442b517-9a65-4a44-ad2f-fb9d8b638f4c" providerId="ADAL" clId="{E1DC7F76-53A9-694B-BC1A-21012749BD70}" dt="2020-04-23T18:53:07.673" v="1357" actId="6549"/>
          <ac:spMkLst>
            <pc:docMk/>
            <pc:sldMk cId="291609877" sldId="878"/>
            <ac:spMk id="12" creationId="{032B851A-EA9C-9647-9584-75ED833727CA}"/>
          </ac:spMkLst>
        </pc:spChg>
        <pc:picChg chg="add del mod">
          <ac:chgData name="Darren Khan" userId="e442b517-9a65-4a44-ad2f-fb9d8b638f4c" providerId="ADAL" clId="{E1DC7F76-53A9-694B-BC1A-21012749BD70}" dt="2020-04-23T18:53:03.769" v="1356" actId="478"/>
          <ac:picMkLst>
            <pc:docMk/>
            <pc:sldMk cId="291609877" sldId="878"/>
            <ac:picMk id="9" creationId="{93665CA9-CBB5-B84D-AA46-37477FC75651}"/>
          </ac:picMkLst>
        </pc:picChg>
      </pc:sldChg>
      <pc:sldChg chg="addSp modSp add ord">
        <pc:chgData name="Darren Khan" userId="e442b517-9a65-4a44-ad2f-fb9d8b638f4c" providerId="ADAL" clId="{E1DC7F76-53A9-694B-BC1A-21012749BD70}" dt="2020-04-23T18:53:58.167" v="1424" actId="20577"/>
        <pc:sldMkLst>
          <pc:docMk/>
          <pc:sldMk cId="3683445782" sldId="878"/>
        </pc:sldMkLst>
        <pc:spChg chg="mod">
          <ac:chgData name="Darren Khan" userId="e442b517-9a65-4a44-ad2f-fb9d8b638f4c" providerId="ADAL" clId="{E1DC7F76-53A9-694B-BC1A-21012749BD70}" dt="2020-04-23T18:53:58.167" v="1424" actId="20577"/>
          <ac:spMkLst>
            <pc:docMk/>
            <pc:sldMk cId="3683445782" sldId="878"/>
            <ac:spMk id="2" creationId="{03FA39D2-D6E4-4348-B824-0FC50522E3B1}"/>
          </ac:spMkLst>
        </pc:spChg>
        <pc:spChg chg="mod">
          <ac:chgData name="Darren Khan" userId="e442b517-9a65-4a44-ad2f-fb9d8b638f4c" providerId="ADAL" clId="{E1DC7F76-53A9-694B-BC1A-21012749BD70}" dt="2020-04-23T18:53:29.435" v="1380" actId="20577"/>
          <ac:spMkLst>
            <pc:docMk/>
            <pc:sldMk cId="3683445782" sldId="878"/>
            <ac:spMk id="3" creationId="{0F6641EF-72CD-9F4F-8F05-15C349032723}"/>
          </ac:spMkLst>
        </pc:spChg>
        <pc:picChg chg="add mod">
          <ac:chgData name="Darren Khan" userId="e442b517-9a65-4a44-ad2f-fb9d8b638f4c" providerId="ADAL" clId="{E1DC7F76-53A9-694B-BC1A-21012749BD70}" dt="2020-04-23T18:53:49.821" v="1395" actId="1076"/>
          <ac:picMkLst>
            <pc:docMk/>
            <pc:sldMk cId="3683445782" sldId="878"/>
            <ac:picMk id="6" creationId="{EB114766-7C32-5E4A-8073-A909C5BD9349}"/>
          </ac:picMkLst>
        </pc:picChg>
      </pc:sldChg>
      <pc:sldChg chg="add del">
        <pc:chgData name="Darren Khan" userId="e442b517-9a65-4a44-ad2f-fb9d8b638f4c" providerId="ADAL" clId="{E1DC7F76-53A9-694B-BC1A-21012749BD70}" dt="2020-04-28T16:54:56.236" v="1516" actId="2696"/>
        <pc:sldMkLst>
          <pc:docMk/>
          <pc:sldMk cId="4049528335" sldId="879"/>
        </pc:sldMkLst>
      </pc:sldChg>
      <pc:sldChg chg="modSp add">
        <pc:chgData name="Darren Khan" userId="e442b517-9a65-4a44-ad2f-fb9d8b638f4c" providerId="ADAL" clId="{E1DC7F76-53A9-694B-BC1A-21012749BD70}" dt="2020-04-28T16:54:43.408" v="1515" actId="20577"/>
        <pc:sldMkLst>
          <pc:docMk/>
          <pc:sldMk cId="3710473447" sldId="1118"/>
        </pc:sldMkLst>
        <pc:spChg chg="mod">
          <ac:chgData name="Darren Khan" userId="e442b517-9a65-4a44-ad2f-fb9d8b638f4c" providerId="ADAL" clId="{E1DC7F76-53A9-694B-BC1A-21012749BD70}" dt="2020-04-28T16:54:43.408" v="1515" actId="20577"/>
          <ac:spMkLst>
            <pc:docMk/>
            <pc:sldMk cId="3710473447" sldId="1118"/>
            <ac:spMk id="4" creationId="{98F2A5D7-6C3C-4742-9F5A-FF47BF110C73}"/>
          </ac:spMkLst>
        </pc:spChg>
      </pc:sldChg>
      <pc:sldChg chg="modSp add">
        <pc:chgData name="Darren Khan" userId="e442b517-9a65-4a44-ad2f-fb9d8b638f4c" providerId="ADAL" clId="{E1DC7F76-53A9-694B-BC1A-21012749BD70}" dt="2020-04-28T16:55:13.298" v="1526" actId="20577"/>
        <pc:sldMkLst>
          <pc:docMk/>
          <pc:sldMk cId="2879629075" sldId="1120"/>
        </pc:sldMkLst>
        <pc:spChg chg="mod">
          <ac:chgData name="Darren Khan" userId="e442b517-9a65-4a44-ad2f-fb9d8b638f4c" providerId="ADAL" clId="{E1DC7F76-53A9-694B-BC1A-21012749BD70}" dt="2020-04-28T16:55:13.298" v="1526" actId="20577"/>
          <ac:spMkLst>
            <pc:docMk/>
            <pc:sldMk cId="2879629075" sldId="1120"/>
            <ac:spMk id="4" creationId="{4E7A4456-37D2-7D4D-AAC8-D7D959450F5A}"/>
          </ac:spMkLst>
        </pc:spChg>
      </pc:sldChg>
      <pc:sldChg chg="modSp add">
        <pc:chgData name="Darren Khan" userId="e442b517-9a65-4a44-ad2f-fb9d8b638f4c" providerId="ADAL" clId="{E1DC7F76-53A9-694B-BC1A-21012749BD70}" dt="2020-04-28T16:55:28.409" v="1536" actId="20577"/>
        <pc:sldMkLst>
          <pc:docMk/>
          <pc:sldMk cId="1696462643" sldId="1122"/>
        </pc:sldMkLst>
        <pc:spChg chg="mod">
          <ac:chgData name="Darren Khan" userId="e442b517-9a65-4a44-ad2f-fb9d8b638f4c" providerId="ADAL" clId="{E1DC7F76-53A9-694B-BC1A-21012749BD70}" dt="2020-04-28T16:55:28.409" v="1536" actId="20577"/>
          <ac:spMkLst>
            <pc:docMk/>
            <pc:sldMk cId="1696462643" sldId="1122"/>
            <ac:spMk id="4" creationId="{7F041DA2-F8BC-BD41-9C3B-4DF4103F8630}"/>
          </ac:spMkLst>
        </pc:spChg>
      </pc:sldChg>
      <pc:sldChg chg="modSp add">
        <pc:chgData name="Darren Khan" userId="e442b517-9a65-4a44-ad2f-fb9d8b638f4c" providerId="ADAL" clId="{E1DC7F76-53A9-694B-BC1A-21012749BD70}" dt="2020-04-28T16:55:41.472" v="1550" actId="20577"/>
        <pc:sldMkLst>
          <pc:docMk/>
          <pc:sldMk cId="1693296302" sldId="1124"/>
        </pc:sldMkLst>
        <pc:spChg chg="mod">
          <ac:chgData name="Darren Khan" userId="e442b517-9a65-4a44-ad2f-fb9d8b638f4c" providerId="ADAL" clId="{E1DC7F76-53A9-694B-BC1A-21012749BD70}" dt="2020-04-28T16:55:41.472" v="1550" actId="20577"/>
          <ac:spMkLst>
            <pc:docMk/>
            <pc:sldMk cId="1693296302" sldId="1124"/>
            <ac:spMk id="4" creationId="{4355B364-335C-414C-A32A-E8627346C3A6}"/>
          </ac:spMkLst>
        </pc:spChg>
      </pc:sldChg>
      <pc:sldChg chg="modSp add ord">
        <pc:chgData name="Darren Khan" userId="e442b517-9a65-4a44-ad2f-fb9d8b638f4c" providerId="ADAL" clId="{E1DC7F76-53A9-694B-BC1A-21012749BD70}" dt="2020-04-28T16:57:16.872" v="1562" actId="20577"/>
        <pc:sldMkLst>
          <pc:docMk/>
          <pc:sldMk cId="2056116182" sldId="1125"/>
        </pc:sldMkLst>
        <pc:spChg chg="mod">
          <ac:chgData name="Darren Khan" userId="e442b517-9a65-4a44-ad2f-fb9d8b638f4c" providerId="ADAL" clId="{E1DC7F76-53A9-694B-BC1A-21012749BD70}" dt="2020-04-28T16:57:16.872" v="1562" actId="20577"/>
          <ac:spMkLst>
            <pc:docMk/>
            <pc:sldMk cId="2056116182" sldId="1125"/>
            <ac:spMk id="4" creationId="{00000000-0000-0000-0000-000000000000}"/>
          </ac:spMkLst>
        </pc:spChg>
      </pc:sldChg>
      <pc:sldChg chg="modSp add">
        <pc:chgData name="Darren Khan" userId="e442b517-9a65-4a44-ad2f-fb9d8b638f4c" providerId="ADAL" clId="{E1DC7F76-53A9-694B-BC1A-21012749BD70}" dt="2020-04-28T16:57:28.853" v="1565" actId="20577"/>
        <pc:sldMkLst>
          <pc:docMk/>
          <pc:sldMk cId="3860311771" sldId="1126"/>
        </pc:sldMkLst>
        <pc:spChg chg="mod">
          <ac:chgData name="Darren Khan" userId="e442b517-9a65-4a44-ad2f-fb9d8b638f4c" providerId="ADAL" clId="{E1DC7F76-53A9-694B-BC1A-21012749BD70}" dt="2020-04-28T16:57:28.853" v="1565" actId="20577"/>
          <ac:spMkLst>
            <pc:docMk/>
            <pc:sldMk cId="3860311771" sldId="1126"/>
            <ac:spMk id="4" creationId="{00000000-0000-0000-0000-000000000000}"/>
          </ac:spMkLst>
        </pc:spChg>
      </pc:sldChg>
      <pc:sldChg chg="modSp add">
        <pc:chgData name="Darren Khan" userId="e442b517-9a65-4a44-ad2f-fb9d8b638f4c" providerId="ADAL" clId="{E1DC7F76-53A9-694B-BC1A-21012749BD70}" dt="2020-04-28T16:57:41.524" v="1568" actId="20577"/>
        <pc:sldMkLst>
          <pc:docMk/>
          <pc:sldMk cId="1098252048" sldId="1127"/>
        </pc:sldMkLst>
        <pc:spChg chg="mod">
          <ac:chgData name="Darren Khan" userId="e442b517-9a65-4a44-ad2f-fb9d8b638f4c" providerId="ADAL" clId="{E1DC7F76-53A9-694B-BC1A-21012749BD70}" dt="2020-04-28T16:57:41.524" v="1568" actId="20577"/>
          <ac:spMkLst>
            <pc:docMk/>
            <pc:sldMk cId="1098252048" sldId="1127"/>
            <ac:spMk id="4" creationId="{00000000-0000-0000-0000-000000000000}"/>
          </ac:spMkLst>
        </pc:spChg>
      </pc:sldChg>
      <pc:sldChg chg="addSp delSp modSp add">
        <pc:chgData name="Darren Khan" userId="e442b517-9a65-4a44-ad2f-fb9d8b638f4c" providerId="ADAL" clId="{E1DC7F76-53A9-694B-BC1A-21012749BD70}" dt="2020-04-29T20:25:58.223" v="1760" actId="27636"/>
        <pc:sldMkLst>
          <pc:docMk/>
          <pc:sldMk cId="3758748756" sldId="1128"/>
        </pc:sldMkLst>
        <pc:spChg chg="mod">
          <ac:chgData name="Darren Khan" userId="e442b517-9a65-4a44-ad2f-fb9d8b638f4c" providerId="ADAL" clId="{E1DC7F76-53A9-694B-BC1A-21012749BD70}" dt="2020-04-29T16:20:37.376" v="1686" actId="20577"/>
          <ac:spMkLst>
            <pc:docMk/>
            <pc:sldMk cId="3758748756" sldId="1128"/>
            <ac:spMk id="2" creationId="{8014020C-CF1E-0141-8943-1441BC168832}"/>
          </ac:spMkLst>
        </pc:spChg>
        <pc:spChg chg="add mod">
          <ac:chgData name="Darren Khan" userId="e442b517-9a65-4a44-ad2f-fb9d8b638f4c" providerId="ADAL" clId="{E1DC7F76-53A9-694B-BC1A-21012749BD70}" dt="2020-04-29T20:25:58.223" v="1760" actId="27636"/>
          <ac:spMkLst>
            <pc:docMk/>
            <pc:sldMk cId="3758748756" sldId="1128"/>
            <ac:spMk id="3" creationId="{CC95BF22-04FC-1242-99AE-51FD13BE3E04}"/>
          </ac:spMkLst>
        </pc:spChg>
        <pc:spChg chg="mod">
          <ac:chgData name="Darren Khan" userId="e442b517-9a65-4a44-ad2f-fb9d8b638f4c" providerId="ADAL" clId="{E1DC7F76-53A9-694B-BC1A-21012749BD70}" dt="2020-04-28T16:58:53.819" v="1617" actId="26606"/>
          <ac:spMkLst>
            <pc:docMk/>
            <pc:sldMk cId="3758748756" sldId="1128"/>
            <ac:spMk id="4" creationId="{4E7A4456-37D2-7D4D-AAC8-D7D959450F5A}"/>
          </ac:spMkLst>
        </pc:spChg>
        <pc:spChg chg="mod">
          <ac:chgData name="Darren Khan" userId="e442b517-9a65-4a44-ad2f-fb9d8b638f4c" providerId="ADAL" clId="{E1DC7F76-53A9-694B-BC1A-21012749BD70}" dt="2020-04-28T16:58:53.819" v="1617" actId="26606"/>
          <ac:spMkLst>
            <pc:docMk/>
            <pc:sldMk cId="3758748756" sldId="1128"/>
            <ac:spMk id="5" creationId="{E56CB6E9-F464-824C-B302-40FDCE970546}"/>
          </ac:spMkLst>
        </pc:spChg>
        <pc:spChg chg="add del mod">
          <ac:chgData name="Darren Khan" userId="e442b517-9a65-4a44-ad2f-fb9d8b638f4c" providerId="ADAL" clId="{E1DC7F76-53A9-694B-BC1A-21012749BD70}" dt="2020-04-28T16:58:48.310" v="1615"/>
          <ac:spMkLst>
            <pc:docMk/>
            <pc:sldMk cId="3758748756" sldId="1128"/>
            <ac:spMk id="6" creationId="{43F74A02-0D9F-2D40-BFDF-7A7648E6C35B}"/>
          </ac:spMkLst>
        </pc:spChg>
        <pc:picChg chg="add mod ord">
          <ac:chgData name="Darren Khan" userId="e442b517-9a65-4a44-ad2f-fb9d8b638f4c" providerId="ADAL" clId="{E1DC7F76-53A9-694B-BC1A-21012749BD70}" dt="2020-04-28T16:58:53.819" v="1617" actId="26606"/>
          <ac:picMkLst>
            <pc:docMk/>
            <pc:sldMk cId="3758748756" sldId="1128"/>
            <ac:picMk id="8" creationId="{3E4B8478-D2F7-1045-9E8B-4ECB65D77682}"/>
          </ac:picMkLst>
        </pc:picChg>
        <pc:picChg chg="del">
          <ac:chgData name="Darren Khan" userId="e442b517-9a65-4a44-ad2f-fb9d8b638f4c" providerId="ADAL" clId="{E1DC7F76-53A9-694B-BC1A-21012749BD70}" dt="2020-04-28T16:58:44.500" v="1614" actId="478"/>
          <ac:picMkLst>
            <pc:docMk/>
            <pc:sldMk cId="3758748756" sldId="1128"/>
            <ac:picMk id="11" creationId="{D6F88791-277E-8C49-802A-A1B7100B6A0C}"/>
          </ac:picMkLst>
        </pc:picChg>
      </pc:sldChg>
      <pc:sldChg chg="add">
        <pc:chgData name="Darren Khan" userId="e442b517-9a65-4a44-ad2f-fb9d8b638f4c" providerId="ADAL" clId="{E1DC7F76-53A9-694B-BC1A-21012749BD70}" dt="2020-04-29T16:26:31.644" v="1687"/>
        <pc:sldMkLst>
          <pc:docMk/>
          <pc:sldMk cId="1572374236" sldId="1129"/>
        </pc:sldMkLst>
      </pc:sldChg>
      <pc:sldChg chg="modSp add">
        <pc:chgData name="Darren Khan" userId="e442b517-9a65-4a44-ad2f-fb9d8b638f4c" providerId="ADAL" clId="{E1DC7F76-53A9-694B-BC1A-21012749BD70}" dt="2020-04-29T18:09:31.748" v="1739" actId="20577"/>
        <pc:sldMkLst>
          <pc:docMk/>
          <pc:sldMk cId="3204122799" sldId="1130"/>
        </pc:sldMkLst>
        <pc:spChg chg="mod">
          <ac:chgData name="Darren Khan" userId="e442b517-9a65-4a44-ad2f-fb9d8b638f4c" providerId="ADAL" clId="{E1DC7F76-53A9-694B-BC1A-21012749BD70}" dt="2020-04-29T18:09:31.748" v="1739" actId="20577"/>
          <ac:spMkLst>
            <pc:docMk/>
            <pc:sldMk cId="3204122799" sldId="1130"/>
            <ac:spMk id="3" creationId="{A1F9D470-C952-1E4E-9176-082E9079E2DC}"/>
          </ac:spMkLst>
        </pc:spChg>
      </pc:sldChg>
      <pc:sldChg chg="addSp delSp modSp add">
        <pc:chgData name="Darren Khan" userId="e442b517-9a65-4a44-ad2f-fb9d8b638f4c" providerId="ADAL" clId="{E1DC7F76-53A9-694B-BC1A-21012749BD70}" dt="2020-04-29T19:16:27.804" v="1758" actId="20577"/>
        <pc:sldMkLst>
          <pc:docMk/>
          <pc:sldMk cId="3559845511" sldId="1131"/>
        </pc:sldMkLst>
        <pc:spChg chg="del">
          <ac:chgData name="Darren Khan" userId="e442b517-9a65-4a44-ad2f-fb9d8b638f4c" providerId="ADAL" clId="{E1DC7F76-53A9-694B-BC1A-21012749BD70}" dt="2020-04-29T16:26:56.290" v="1695"/>
          <ac:spMkLst>
            <pc:docMk/>
            <pc:sldMk cId="3559845511" sldId="1131"/>
            <ac:spMk id="2" creationId="{FAEAF029-2E22-7648-BCF3-A97EF214613D}"/>
          </ac:spMkLst>
        </pc:spChg>
        <pc:spChg chg="del">
          <ac:chgData name="Darren Khan" userId="e442b517-9a65-4a44-ad2f-fb9d8b638f4c" providerId="ADAL" clId="{E1DC7F76-53A9-694B-BC1A-21012749BD70}" dt="2020-04-29T16:26:56.290" v="1695"/>
          <ac:spMkLst>
            <pc:docMk/>
            <pc:sldMk cId="3559845511" sldId="1131"/>
            <ac:spMk id="3" creationId="{DE72636E-3581-C842-BA5C-F8D6908E7092}"/>
          </ac:spMkLst>
        </pc:spChg>
        <pc:spChg chg="del">
          <ac:chgData name="Darren Khan" userId="e442b517-9a65-4a44-ad2f-fb9d8b638f4c" providerId="ADAL" clId="{E1DC7F76-53A9-694B-BC1A-21012749BD70}" dt="2020-04-29T16:26:56.290" v="1695"/>
          <ac:spMkLst>
            <pc:docMk/>
            <pc:sldMk cId="3559845511" sldId="1131"/>
            <ac:spMk id="4" creationId="{4B1B6E74-DF14-464A-971D-3CA5D10D4985}"/>
          </ac:spMkLst>
        </pc:spChg>
        <pc:spChg chg="mod">
          <ac:chgData name="Darren Khan" userId="e442b517-9a65-4a44-ad2f-fb9d8b638f4c" providerId="ADAL" clId="{E1DC7F76-53A9-694B-BC1A-21012749BD70}" dt="2020-04-29T16:26:56.290" v="1695"/>
          <ac:spMkLst>
            <pc:docMk/>
            <pc:sldMk cId="3559845511" sldId="1131"/>
            <ac:spMk id="5" creationId="{111DDE77-334C-A142-B80E-FA3B6C540530}"/>
          </ac:spMkLst>
        </pc:spChg>
        <pc:spChg chg="add mod">
          <ac:chgData name="Darren Khan" userId="e442b517-9a65-4a44-ad2f-fb9d8b638f4c" providerId="ADAL" clId="{E1DC7F76-53A9-694B-BC1A-21012749BD70}" dt="2020-04-29T19:16:27.804" v="1758" actId="20577"/>
          <ac:spMkLst>
            <pc:docMk/>
            <pc:sldMk cId="3559845511" sldId="1131"/>
            <ac:spMk id="6" creationId="{76F6D2A5-EFDE-2D4B-9209-949D5F58DD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5BBFB-3B5E-476C-8047-87956764E3CF}" type="datetimeFigureOut">
              <a:rPr lang="en-US" smtClean="0"/>
              <a:t>6/10/20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206BE3-4EEC-436D-BA32-3883F72FFEBE}" type="slidenum">
              <a:rPr lang="en-US" smtClean="0"/>
              <a:t>‹#›</a:t>
            </a:fld>
            <a:endParaRPr lang="en-US"/>
          </a:p>
        </p:txBody>
      </p:sp>
    </p:spTree>
    <p:extLst>
      <p:ext uri="{BB962C8B-B14F-4D97-AF65-F5344CB8AC3E}">
        <p14:creationId xmlns:p14="http://schemas.microsoft.com/office/powerpoint/2010/main" val="4216840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g.redlock.io/cryptojacking-tesl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FF35C-135C-614E-BA91-C49BD96A49EE}" type="slidenum">
              <a:rPr lang="en-US" smtClean="0"/>
              <a:pPr/>
              <a:t>2</a:t>
            </a:fld>
            <a:endParaRPr lang="en-US" dirty="0"/>
          </a:p>
        </p:txBody>
      </p:sp>
    </p:spTree>
    <p:extLst>
      <p:ext uri="{BB962C8B-B14F-4D97-AF65-F5344CB8AC3E}">
        <p14:creationId xmlns:p14="http://schemas.microsoft.com/office/powerpoint/2010/main" val="1792024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206BE3-4EEC-436D-BA32-3883F72FFEBE}" type="slidenum">
              <a:rPr lang="en-US" smtClean="0"/>
              <a:t>13</a:t>
            </a:fld>
            <a:endParaRPr lang="en-US"/>
          </a:p>
        </p:txBody>
      </p:sp>
    </p:spTree>
    <p:extLst>
      <p:ext uri="{BB962C8B-B14F-4D97-AF65-F5344CB8AC3E}">
        <p14:creationId xmlns:p14="http://schemas.microsoft.com/office/powerpoint/2010/main" val="1279813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206BE3-4EEC-436D-BA32-3883F72FFEBE}" type="slidenum">
              <a:rPr lang="en-US" smtClean="0"/>
              <a:t>16</a:t>
            </a:fld>
            <a:endParaRPr lang="en-US"/>
          </a:p>
        </p:txBody>
      </p:sp>
    </p:spTree>
    <p:extLst>
      <p:ext uri="{BB962C8B-B14F-4D97-AF65-F5344CB8AC3E}">
        <p14:creationId xmlns:p14="http://schemas.microsoft.com/office/powerpoint/2010/main" val="3719437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Summon wraps the app container  - this is not an extra process.</a:t>
            </a:r>
          </a:p>
          <a:p>
            <a:r>
              <a:rPr lang="en-US" baseline="0" dirty="0"/>
              <a:t>Only one process.</a:t>
            </a:r>
          </a:p>
          <a:p>
            <a:r>
              <a:rPr lang="en-US" baseline="0" dirty="0"/>
              <a:t>Summon is not a must here and is used to provide a better and more native solution.</a:t>
            </a:r>
          </a:p>
          <a:p>
            <a:r>
              <a:rPr lang="en-US" baseline="0" dirty="0"/>
              <a:t>Instead, one can use the SDKs or REST APIs.</a:t>
            </a:r>
          </a:p>
          <a:p>
            <a:r>
              <a:rPr lang="en-US" baseline="0" dirty="0"/>
              <a:t>For rotations – one can either spin down and up his pods, or use SDK directly instead of summon to support the rotation.</a:t>
            </a:r>
          </a:p>
          <a:p>
            <a:r>
              <a:rPr lang="en-US" baseline="0" dirty="0"/>
              <a:t>The access token is valid only for 7 minutes. Every 5-7 minutes the authentication process is running and creating a new access token.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867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a:t>
            </a:r>
            <a:r>
              <a:rPr lang="en-US" baseline="0" dirty="0"/>
              <a:t> 1</a:t>
            </a:r>
            <a:r>
              <a:rPr lang="en-US" dirty="0"/>
              <a:t>&gt;</a:t>
            </a:r>
          </a:p>
          <a:p>
            <a:r>
              <a:rPr lang="en-US" dirty="0"/>
              <a:t>Let’s now see</a:t>
            </a:r>
            <a:r>
              <a:rPr lang="en-US" baseline="0" dirty="0"/>
              <a:t> a demonstration of how the Dual Account deployment method works.</a:t>
            </a:r>
          </a:p>
          <a:p>
            <a:r>
              <a:rPr lang="en-US" baseline="0" dirty="0"/>
              <a:t>At all times, we have two accounts. One is tagged is “Active”, and the other is tagged as “Inactive”. These are the database are used to log onto the database on the left. This means that the same identical account needs to be preconfigured on the database.</a:t>
            </a:r>
          </a:p>
          <a:p>
            <a:r>
              <a:rPr lang="en-US" baseline="0" dirty="0"/>
              <a:t>These two accounts are currently already stored in the Credential Provider cache.</a:t>
            </a:r>
          </a:p>
          <a:p>
            <a:r>
              <a:rPr lang="en-US" baseline="0" dirty="0"/>
              <a:t>&lt;CLICK 2&gt;</a:t>
            </a:r>
          </a:p>
          <a:p>
            <a:r>
              <a:rPr lang="en-US" baseline="0" dirty="0"/>
              <a:t>When the application requests a credential the “Active” account is always the one that is returned. </a:t>
            </a:r>
          </a:p>
          <a:p>
            <a:r>
              <a:rPr lang="en-US" baseline="0" dirty="0"/>
              <a:t>Same as before, the organizational policy is to rotate credentials every 50 days.</a:t>
            </a:r>
          </a:p>
          <a:p>
            <a:r>
              <a:rPr lang="en-US" dirty="0"/>
              <a:t>Once</a:t>
            </a:r>
            <a:r>
              <a:rPr lang="en-US" baseline="0" dirty="0"/>
              <a:t> this time comes, the “Inactive” account credentials will be rotated.</a:t>
            </a:r>
          </a:p>
          <a:p>
            <a:r>
              <a:rPr lang="en-US" baseline="0" dirty="0"/>
              <a:t>&lt;</a:t>
            </a:r>
            <a:r>
              <a:rPr lang="en-US" i="1" baseline="0" dirty="0"/>
              <a:t>Only once the green box says “Automatic credential rotation </a:t>
            </a:r>
            <a:r>
              <a:rPr lang="en-US" i="1" u="sng" baseline="0" dirty="0"/>
              <a:t>now</a:t>
            </a:r>
            <a:r>
              <a:rPr lang="en-US" i="1" baseline="0" dirty="0"/>
              <a:t>” </a:t>
            </a:r>
            <a:r>
              <a:rPr lang="en-US" baseline="0" dirty="0"/>
              <a:t>CLICK 3&gt;</a:t>
            </a:r>
          </a:p>
          <a:p>
            <a:r>
              <a:rPr lang="en-US" baseline="0" dirty="0"/>
              <a:t>We’ve paused the application in order to elaborate on the fast process that takes place in the background, but in fact in real it keeps on going.</a:t>
            </a:r>
          </a:p>
          <a:p>
            <a:pPr defTabSz="460583">
              <a:defRPr/>
            </a:pPr>
            <a:r>
              <a:rPr lang="en-US" baseline="0" dirty="0"/>
              <a:t>&lt;CLICK 4&gt;</a:t>
            </a:r>
          </a:p>
          <a:p>
            <a:r>
              <a:rPr lang="en-US" dirty="0"/>
              <a:t>The old “Inactive” credential is thrown away and</a:t>
            </a:r>
            <a:r>
              <a:rPr lang="en-US" baseline="0" dirty="0"/>
              <a:t> is replaced by a new credential.</a:t>
            </a:r>
          </a:p>
          <a:p>
            <a:pPr defTabSz="460583">
              <a:defRPr/>
            </a:pPr>
            <a:r>
              <a:rPr lang="en-US" baseline="0" dirty="0"/>
              <a:t>&lt;CLICK 5&gt;</a:t>
            </a:r>
          </a:p>
          <a:p>
            <a:r>
              <a:rPr lang="en-US" baseline="0" dirty="0"/>
              <a:t>Now, the tags are swapped around. The accounts that was tagged as “Active” is not “Inactive” and the accounts that was “Inactive” is now “Active”.</a:t>
            </a:r>
          </a:p>
          <a:p>
            <a:pPr defTabSz="460583">
              <a:defRPr/>
            </a:pPr>
            <a:r>
              <a:rPr lang="en-US" baseline="0" dirty="0"/>
              <a:t>&lt;CLICK 6&gt;</a:t>
            </a:r>
          </a:p>
          <a:p>
            <a:r>
              <a:rPr lang="en-US" baseline="0" dirty="0"/>
              <a:t>From now on, the new “Active” credential will be used.</a:t>
            </a:r>
          </a:p>
          <a:p>
            <a:r>
              <a:rPr lang="en-US" baseline="0" dirty="0"/>
              <a:t>That’s it - the credential rotation is now complete.</a:t>
            </a:r>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29</a:t>
            </a:fld>
            <a:endParaRPr lang="en-US"/>
          </a:p>
        </p:txBody>
      </p:sp>
    </p:spTree>
    <p:extLst>
      <p:ext uri="{BB962C8B-B14F-4D97-AF65-F5344CB8AC3E}">
        <p14:creationId xmlns:p14="http://schemas.microsoft.com/office/powerpoint/2010/main" val="2862835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a:t>
            </a:r>
            <a:r>
              <a:rPr lang="en-US" baseline="0" dirty="0"/>
              <a:t> 1</a:t>
            </a:r>
            <a:r>
              <a:rPr lang="en-US" dirty="0"/>
              <a:t>&gt;</a:t>
            </a:r>
          </a:p>
          <a:p>
            <a:r>
              <a:rPr lang="en-US" dirty="0"/>
              <a:t>Let’s now see</a:t>
            </a:r>
            <a:r>
              <a:rPr lang="en-US" baseline="0" dirty="0"/>
              <a:t> a demonstration of how the Dual Account deployment method works.</a:t>
            </a:r>
          </a:p>
          <a:p>
            <a:r>
              <a:rPr lang="en-US" baseline="0" dirty="0"/>
              <a:t>At all times, we have two accounts. One is tagged is “Active”, and the other is tagged as “Inactive”. These are the database are used to log onto the database on the left. This means that the same identical account needs to be preconfigured on the database.</a:t>
            </a:r>
          </a:p>
          <a:p>
            <a:r>
              <a:rPr lang="en-US" baseline="0" dirty="0"/>
              <a:t>These two accounts are currently already stored in the Credential Provider cache.</a:t>
            </a:r>
          </a:p>
          <a:p>
            <a:r>
              <a:rPr lang="en-US" baseline="0" dirty="0"/>
              <a:t>&lt;CLICK 2&gt;</a:t>
            </a:r>
          </a:p>
          <a:p>
            <a:r>
              <a:rPr lang="en-US" baseline="0" dirty="0"/>
              <a:t>When the application requests a credential the “Active” account is always the one that is returned. </a:t>
            </a:r>
          </a:p>
          <a:p>
            <a:r>
              <a:rPr lang="en-US" baseline="0" dirty="0"/>
              <a:t>Same as before, the organizational policy is to rotate credentials every 50 days.</a:t>
            </a:r>
          </a:p>
          <a:p>
            <a:r>
              <a:rPr lang="en-US" dirty="0"/>
              <a:t>Once</a:t>
            </a:r>
            <a:r>
              <a:rPr lang="en-US" baseline="0" dirty="0"/>
              <a:t> this time comes, the “Inactive” account credentials will be rotated.</a:t>
            </a:r>
          </a:p>
          <a:p>
            <a:r>
              <a:rPr lang="en-US" baseline="0" dirty="0"/>
              <a:t>&lt;</a:t>
            </a:r>
            <a:r>
              <a:rPr lang="en-US" i="1" baseline="0" dirty="0"/>
              <a:t>Only once the green box says “Automatic credential rotation </a:t>
            </a:r>
            <a:r>
              <a:rPr lang="en-US" i="1" u="sng" baseline="0" dirty="0"/>
              <a:t>now</a:t>
            </a:r>
            <a:r>
              <a:rPr lang="en-US" i="1" baseline="0" dirty="0"/>
              <a:t>” </a:t>
            </a:r>
            <a:r>
              <a:rPr lang="en-US" baseline="0" dirty="0"/>
              <a:t>CLICK 3&gt;</a:t>
            </a:r>
          </a:p>
          <a:p>
            <a:r>
              <a:rPr lang="en-US" baseline="0" dirty="0"/>
              <a:t>We’ve paused the application in order to elaborate on the fast process that takes place in the background, but in fact in real it keeps on going.</a:t>
            </a:r>
          </a:p>
          <a:p>
            <a:pPr defTabSz="460583">
              <a:defRPr/>
            </a:pPr>
            <a:r>
              <a:rPr lang="en-US" baseline="0" dirty="0"/>
              <a:t>&lt;CLICK 4&gt;</a:t>
            </a:r>
          </a:p>
          <a:p>
            <a:r>
              <a:rPr lang="en-US" dirty="0"/>
              <a:t>The old “Inactive” credential is thrown away and</a:t>
            </a:r>
            <a:r>
              <a:rPr lang="en-US" baseline="0" dirty="0"/>
              <a:t> is replaced by a new credential.</a:t>
            </a:r>
          </a:p>
          <a:p>
            <a:pPr defTabSz="460583">
              <a:defRPr/>
            </a:pPr>
            <a:r>
              <a:rPr lang="en-US" baseline="0" dirty="0"/>
              <a:t>&lt;CLICK 5&gt;</a:t>
            </a:r>
          </a:p>
          <a:p>
            <a:r>
              <a:rPr lang="en-US" baseline="0" dirty="0"/>
              <a:t>Now, the tags are swapped around. The accounts that was tagged as “Active” is not “Inactive” and the accounts that was “Inactive” is now “Active”.</a:t>
            </a:r>
          </a:p>
          <a:p>
            <a:pPr defTabSz="460583">
              <a:defRPr/>
            </a:pPr>
            <a:r>
              <a:rPr lang="en-US" baseline="0" dirty="0"/>
              <a:t>&lt;CLICK 6&gt;</a:t>
            </a:r>
          </a:p>
          <a:p>
            <a:r>
              <a:rPr lang="en-US" baseline="0" dirty="0"/>
              <a:t>From now on, the new “Active” credential will be used.</a:t>
            </a:r>
          </a:p>
          <a:p>
            <a:r>
              <a:rPr lang="en-US" baseline="0" dirty="0"/>
              <a:t>That’s it - the credential rotation is now complete.</a:t>
            </a:r>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32</a:t>
            </a:fld>
            <a:endParaRPr lang="en-US"/>
          </a:p>
        </p:txBody>
      </p:sp>
    </p:spTree>
    <p:extLst>
      <p:ext uri="{BB962C8B-B14F-4D97-AF65-F5344CB8AC3E}">
        <p14:creationId xmlns:p14="http://schemas.microsoft.com/office/powerpoint/2010/main" val="89747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a:t>
            </a:r>
            <a:r>
              <a:rPr lang="en-US" baseline="0" dirty="0"/>
              <a:t> 1</a:t>
            </a:r>
            <a:r>
              <a:rPr lang="en-US" dirty="0"/>
              <a:t>&gt;</a:t>
            </a:r>
          </a:p>
          <a:p>
            <a:r>
              <a:rPr lang="en-US" dirty="0"/>
              <a:t>Let’s now see</a:t>
            </a:r>
            <a:r>
              <a:rPr lang="en-US" baseline="0" dirty="0"/>
              <a:t> a demonstration of how the Dual Account deployment method works.</a:t>
            </a:r>
          </a:p>
          <a:p>
            <a:r>
              <a:rPr lang="en-US" baseline="0" dirty="0"/>
              <a:t>At all times, we have two accounts. One is tagged is “Active”, and the other is tagged as “Inactive”. These are the database are used to log onto the database on the left. This means that the same identical account needs to be preconfigured on the database.</a:t>
            </a:r>
          </a:p>
          <a:p>
            <a:r>
              <a:rPr lang="en-US" baseline="0" dirty="0"/>
              <a:t>These two accounts are currently already stored in the Credential Provider cache.</a:t>
            </a:r>
          </a:p>
          <a:p>
            <a:r>
              <a:rPr lang="en-US" baseline="0" dirty="0"/>
              <a:t>&lt;CLICK 2&gt;</a:t>
            </a:r>
          </a:p>
          <a:p>
            <a:r>
              <a:rPr lang="en-US" baseline="0" dirty="0"/>
              <a:t>When the application requests a credential the “Active” account is always the one that is returned. </a:t>
            </a:r>
          </a:p>
          <a:p>
            <a:r>
              <a:rPr lang="en-US" baseline="0" dirty="0"/>
              <a:t>Same as before, the organizational policy is to rotate credentials every 50 days.</a:t>
            </a:r>
          </a:p>
          <a:p>
            <a:r>
              <a:rPr lang="en-US" dirty="0"/>
              <a:t>Once</a:t>
            </a:r>
            <a:r>
              <a:rPr lang="en-US" baseline="0" dirty="0"/>
              <a:t> this time comes, the “Inactive” account credentials will be rotated.</a:t>
            </a:r>
          </a:p>
          <a:p>
            <a:r>
              <a:rPr lang="en-US" baseline="0" dirty="0"/>
              <a:t>&lt;</a:t>
            </a:r>
            <a:r>
              <a:rPr lang="en-US" i="1" baseline="0" dirty="0"/>
              <a:t>Only once the green box says “Automatic credential rotation </a:t>
            </a:r>
            <a:r>
              <a:rPr lang="en-US" i="1" u="sng" baseline="0" dirty="0"/>
              <a:t>now</a:t>
            </a:r>
            <a:r>
              <a:rPr lang="en-US" i="1" baseline="0" dirty="0"/>
              <a:t>” </a:t>
            </a:r>
            <a:r>
              <a:rPr lang="en-US" baseline="0" dirty="0"/>
              <a:t>CLICK 3&gt;</a:t>
            </a:r>
          </a:p>
          <a:p>
            <a:r>
              <a:rPr lang="en-US" baseline="0" dirty="0"/>
              <a:t>We’ve paused the application in order to elaborate on the fast process that takes place in the background, but in fact in real it keeps on going.</a:t>
            </a:r>
          </a:p>
          <a:p>
            <a:pPr defTabSz="460583">
              <a:defRPr/>
            </a:pPr>
            <a:r>
              <a:rPr lang="en-US" baseline="0" dirty="0"/>
              <a:t>&lt;CLICK 4&gt;</a:t>
            </a:r>
          </a:p>
          <a:p>
            <a:r>
              <a:rPr lang="en-US" dirty="0"/>
              <a:t>The old “Inactive” credential is thrown away and</a:t>
            </a:r>
            <a:r>
              <a:rPr lang="en-US" baseline="0" dirty="0"/>
              <a:t> is replaced by a new credential.</a:t>
            </a:r>
          </a:p>
          <a:p>
            <a:pPr defTabSz="460583">
              <a:defRPr/>
            </a:pPr>
            <a:r>
              <a:rPr lang="en-US" baseline="0" dirty="0"/>
              <a:t>&lt;CLICK 5&gt;</a:t>
            </a:r>
          </a:p>
          <a:p>
            <a:r>
              <a:rPr lang="en-US" baseline="0" dirty="0"/>
              <a:t>Now, the tags are swapped around. The accounts that was tagged as “Active” is not “Inactive” and the accounts that was “Inactive” is now “Active”.</a:t>
            </a:r>
          </a:p>
          <a:p>
            <a:pPr defTabSz="460583">
              <a:defRPr/>
            </a:pPr>
            <a:r>
              <a:rPr lang="en-US" baseline="0" dirty="0"/>
              <a:t>&lt;CLICK 6&gt;</a:t>
            </a:r>
          </a:p>
          <a:p>
            <a:r>
              <a:rPr lang="en-US" baseline="0" dirty="0"/>
              <a:t>From now on, the new “Active” credential will be used.</a:t>
            </a:r>
          </a:p>
          <a:p>
            <a:r>
              <a:rPr lang="en-US" baseline="0" dirty="0"/>
              <a:t>That’s it - the credential rotation is now complete.</a:t>
            </a:r>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33</a:t>
            </a:fld>
            <a:endParaRPr lang="en-US"/>
          </a:p>
        </p:txBody>
      </p:sp>
    </p:spTree>
    <p:extLst>
      <p:ext uri="{BB962C8B-B14F-4D97-AF65-F5344CB8AC3E}">
        <p14:creationId xmlns:p14="http://schemas.microsoft.com/office/powerpoint/2010/main" val="3423175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a:t>
            </a:r>
            <a:r>
              <a:rPr lang="en-US" baseline="0" dirty="0"/>
              <a:t> 1</a:t>
            </a:r>
            <a:r>
              <a:rPr lang="en-US" dirty="0"/>
              <a:t>&gt;</a:t>
            </a:r>
          </a:p>
          <a:p>
            <a:r>
              <a:rPr lang="en-US" dirty="0"/>
              <a:t>Let’s now see</a:t>
            </a:r>
            <a:r>
              <a:rPr lang="en-US" baseline="0" dirty="0"/>
              <a:t> a demonstration of how the Dual Account deployment method works.</a:t>
            </a:r>
          </a:p>
          <a:p>
            <a:r>
              <a:rPr lang="en-US" baseline="0" dirty="0"/>
              <a:t>At all times, we have two accounts. One is tagged is “Active”, and the other is tagged as “Inactive”. These are the database are used to log onto the database on the left. This means that the same identical account needs to be preconfigured on the database.</a:t>
            </a:r>
          </a:p>
          <a:p>
            <a:r>
              <a:rPr lang="en-US" baseline="0" dirty="0"/>
              <a:t>These two accounts are currently already stored in the Credential Provider cache.</a:t>
            </a:r>
          </a:p>
          <a:p>
            <a:r>
              <a:rPr lang="en-US" baseline="0" dirty="0"/>
              <a:t>&lt;CLICK 2&gt;</a:t>
            </a:r>
          </a:p>
          <a:p>
            <a:r>
              <a:rPr lang="en-US" baseline="0" dirty="0"/>
              <a:t>When the application requests a credential the “Active” account is always the one that is returned. </a:t>
            </a:r>
          </a:p>
          <a:p>
            <a:r>
              <a:rPr lang="en-US" baseline="0" dirty="0"/>
              <a:t>Same as before, the organizational policy is to rotate credentials every 50 days.</a:t>
            </a:r>
          </a:p>
          <a:p>
            <a:r>
              <a:rPr lang="en-US" dirty="0"/>
              <a:t>Once</a:t>
            </a:r>
            <a:r>
              <a:rPr lang="en-US" baseline="0" dirty="0"/>
              <a:t> this time comes, the “Inactive” account credentials will be rotated.</a:t>
            </a:r>
          </a:p>
          <a:p>
            <a:r>
              <a:rPr lang="en-US" baseline="0" dirty="0"/>
              <a:t>&lt;</a:t>
            </a:r>
            <a:r>
              <a:rPr lang="en-US" i="1" baseline="0" dirty="0"/>
              <a:t>Only once the green box says “Automatic credential rotation </a:t>
            </a:r>
            <a:r>
              <a:rPr lang="en-US" i="1" u="sng" baseline="0" dirty="0"/>
              <a:t>now</a:t>
            </a:r>
            <a:r>
              <a:rPr lang="en-US" i="1" baseline="0" dirty="0"/>
              <a:t>” </a:t>
            </a:r>
            <a:r>
              <a:rPr lang="en-US" baseline="0" dirty="0"/>
              <a:t>CLICK 3&gt;</a:t>
            </a:r>
          </a:p>
          <a:p>
            <a:r>
              <a:rPr lang="en-US" baseline="0" dirty="0"/>
              <a:t>We’ve paused the application in order to elaborate on the fast process that takes place in the background, but in fact in real it keeps on going.</a:t>
            </a:r>
          </a:p>
          <a:p>
            <a:pPr defTabSz="460583">
              <a:defRPr/>
            </a:pPr>
            <a:r>
              <a:rPr lang="en-US" baseline="0" dirty="0"/>
              <a:t>&lt;CLICK 4&gt;</a:t>
            </a:r>
          </a:p>
          <a:p>
            <a:r>
              <a:rPr lang="en-US" dirty="0"/>
              <a:t>The old “Inactive” credential is thrown away and</a:t>
            </a:r>
            <a:r>
              <a:rPr lang="en-US" baseline="0" dirty="0"/>
              <a:t> is replaced by a new credential.</a:t>
            </a:r>
          </a:p>
          <a:p>
            <a:pPr defTabSz="460583">
              <a:defRPr/>
            </a:pPr>
            <a:r>
              <a:rPr lang="en-US" baseline="0" dirty="0"/>
              <a:t>&lt;CLICK 5&gt;</a:t>
            </a:r>
          </a:p>
          <a:p>
            <a:r>
              <a:rPr lang="en-US" baseline="0" dirty="0"/>
              <a:t>Now, the tags are swapped around. The accounts that was tagged as “Active” is not “Inactive” and the accounts that was “Inactive” is now “Active”.</a:t>
            </a:r>
          </a:p>
          <a:p>
            <a:pPr defTabSz="460583">
              <a:defRPr/>
            </a:pPr>
            <a:r>
              <a:rPr lang="en-US" baseline="0" dirty="0"/>
              <a:t>&lt;CLICK 6&gt;</a:t>
            </a:r>
          </a:p>
          <a:p>
            <a:r>
              <a:rPr lang="en-US" baseline="0" dirty="0"/>
              <a:t>From now on, the new “Active” credential will be used.</a:t>
            </a:r>
          </a:p>
          <a:p>
            <a:r>
              <a:rPr lang="en-US" baseline="0" dirty="0"/>
              <a:t>That’s it - the credential rotation is now complete.</a:t>
            </a:r>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34</a:t>
            </a:fld>
            <a:endParaRPr lang="en-US"/>
          </a:p>
        </p:txBody>
      </p:sp>
    </p:spTree>
    <p:extLst>
      <p:ext uri="{BB962C8B-B14F-4D97-AF65-F5344CB8AC3E}">
        <p14:creationId xmlns:p14="http://schemas.microsoft.com/office/powerpoint/2010/main" val="4055271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206BE3-4EEC-436D-BA32-3883F72FFEBE}" type="slidenum">
              <a:rPr lang="en-US" smtClean="0"/>
              <a:t>35</a:t>
            </a:fld>
            <a:endParaRPr lang="en-US"/>
          </a:p>
        </p:txBody>
      </p:sp>
    </p:spTree>
    <p:extLst>
      <p:ext uri="{BB962C8B-B14F-4D97-AF65-F5344CB8AC3E}">
        <p14:creationId xmlns:p14="http://schemas.microsoft.com/office/powerpoint/2010/main" val="410252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Arial"/>
              </a:rPr>
              <a:t>So my area of interest is privileged system management from a security perspective.  So what does the DevOps landscape look like from a privilege perspective.  We are truly looking at a web of interconnected services, users, and highly privileged systems.   "Code is the new privileged user"- what do I mean by that.  Well Security teams used to look at the human user as the point that they could control the security risk.  If I could teach you, train you, watch and monitor you, I could understand my security issues and remediate.  Not so much anymore.  </a:t>
            </a:r>
          </a:p>
          <a:p>
            <a:endParaRPr lang="en-US">
              <a:cs typeface="Arial"/>
            </a:endParaRPr>
          </a:p>
          <a:p>
            <a:r>
              <a:rPr lang="en-US">
                <a:cs typeface="Arial"/>
              </a:rPr>
              <a:t>Now a series of tools, codes, and scripts and their associated plugins are all at work doing jobs that we used to ask people to control, such as build and release engineering, production system patching and maintenance.  </a:t>
            </a:r>
          </a:p>
          <a:p>
            <a:endParaRPr lang="en-US">
              <a:cs typeface="Arial"/>
            </a:endParaRPr>
          </a:p>
          <a:p>
            <a:endParaRPr lang="en-US"/>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9AFF35C-135C-614E-BA91-C49BD96A49EE}" type="slidenum">
              <a:rPr lang="en-US" smtClean="0"/>
              <a:pPr/>
              <a:t>3</a:t>
            </a:fld>
            <a:endParaRPr lang="en-US"/>
          </a:p>
        </p:txBody>
      </p:sp>
    </p:spTree>
    <p:extLst>
      <p:ext uri="{BB962C8B-B14F-4D97-AF65-F5344CB8AC3E}">
        <p14:creationId xmlns:p14="http://schemas.microsoft.com/office/powerpoint/2010/main" val="235976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defRPr/>
            </a:pPr>
            <a:r>
              <a:rPr lang="en-US"/>
              <a:t>And now the "</a:t>
            </a:r>
            <a:r>
              <a:rPr lang="en-US" err="1"/>
              <a:t>privleged</a:t>
            </a:r>
            <a:r>
              <a:rPr lang="en-US"/>
              <a:t> threat surface looks like this: all</a:t>
            </a:r>
            <a:r>
              <a:rPr lang="en-US" baseline="0"/>
              <a:t> of these means more privileged security risk</a:t>
            </a:r>
            <a:r>
              <a:rPr lang="en-US"/>
              <a:t>.  So in just doing the simple analysis of keys and access controls you can start to enumerate all the points of attack.  You enumerate who or what has access and then you can start to remediate issues.</a:t>
            </a:r>
            <a:r>
              <a:rPr lang="en-US">
                <a:cs typeface="Arial"/>
              </a:rPr>
              <a:t>  </a:t>
            </a:r>
          </a:p>
          <a:p>
            <a:pPr>
              <a:buNone/>
              <a:defRPr/>
            </a:pPr>
            <a:endParaRPr lang="en-US">
              <a:cs typeface="Arial"/>
            </a:endParaRPr>
          </a:p>
          <a:p>
            <a:pPr>
              <a:buNone/>
              <a:defRPr/>
            </a:pPr>
            <a:r>
              <a:rPr lang="en-US"/>
              <a:t>Another form of speed bump that we see in DevOps environments is that the "one </a:t>
            </a:r>
            <a:r>
              <a:rPr lang="en-US" err="1"/>
              <a:t>devops</a:t>
            </a:r>
            <a:r>
              <a:rPr lang="en-US"/>
              <a:t> person" essentially becomes a human controller of the risk.  This situation leaves you in no better position because that too is a single point of failure and an anti-patterns.</a:t>
            </a:r>
            <a:endParaRPr lang="en-US">
              <a:cs typeface="Arial"/>
            </a:endParaRPr>
          </a:p>
          <a:p>
            <a:pPr>
              <a:buNone/>
              <a:defRPr/>
            </a:pPr>
            <a:endParaRPr lang="en-US"/>
          </a:p>
          <a:p>
            <a:pPr>
              <a:buNone/>
              <a:defRPr/>
            </a:pPr>
            <a:r>
              <a:rPr lang="en-US"/>
              <a:t>The goal</a:t>
            </a:r>
            <a:r>
              <a:rPr lang="en-US" baseline="0"/>
              <a:t> is to make sure that no matter their infrastructure or application architecture</a:t>
            </a:r>
            <a:r>
              <a:rPr lang="en-US">
                <a:cs typeface="Arial"/>
              </a:rPr>
              <a:t> that if the security objective is to reduce the threat surface posed by key sprawl, access or </a:t>
            </a:r>
            <a:r>
              <a:rPr lang="en-US" err="1">
                <a:cs typeface="Arial"/>
              </a:rPr>
              <a:t>overprilege</a:t>
            </a:r>
            <a:r>
              <a:rPr lang="en-US">
                <a:cs typeface="Arial"/>
              </a:rPr>
              <a:t> then that goal is met completely, and improved continuously.  And that cannot come at the expense of supporting appropriate architectural design choices of the new infrastructure.  It is ultimately that application that needs to be served by security.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9AFF35C-135C-614E-BA91-C49BD96A49EE}" type="slidenum">
              <a:rPr lang="en-US" smtClean="0"/>
              <a:pPr/>
              <a:t>4</a:t>
            </a:fld>
            <a:endParaRPr lang="en-US"/>
          </a:p>
        </p:txBody>
      </p:sp>
    </p:spTree>
    <p:extLst>
      <p:ext uri="{BB962C8B-B14F-4D97-AF65-F5344CB8AC3E}">
        <p14:creationId xmlns:p14="http://schemas.microsoft.com/office/powerpoint/2010/main" val="1432041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(Tesla breach)</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Arial" charset="0"/>
                <a:ea typeface="+mn-ea"/>
                <a:cs typeface="+mn-cs"/>
              </a:rPr>
              <a:t>An unsecured Kubernetes container management console allowed cyber-attackers to breach a Tesla cloud account that contained sensitive data, including telemetry data from the company’s electric cars.</a:t>
            </a:r>
          </a:p>
          <a:p>
            <a:r>
              <a:rPr lang="en-US" sz="1200" b="0" i="0" kern="1200">
                <a:solidFill>
                  <a:schemeClr val="tx1"/>
                </a:solidFill>
                <a:effectLst/>
                <a:latin typeface="Arial" charset="0"/>
                <a:ea typeface="+mn-ea"/>
                <a:cs typeface="+mn-cs"/>
              </a:rPr>
              <a:t>the Tesla breach resulted from the exposure of Amazon Web Services security credentials after </a:t>
            </a:r>
            <a:r>
              <a:rPr lang="en-US" sz="1200" b="0" i="0" u="none" strike="noStrike" kern="1200">
                <a:solidFill>
                  <a:schemeClr val="tx1"/>
                </a:solidFill>
                <a:effectLst/>
                <a:latin typeface="Arial" charset="0"/>
                <a:ea typeface="+mn-ea"/>
                <a:cs typeface="+mn-cs"/>
                <a:hlinkClick r:id="rId3"/>
              </a:rPr>
              <a:t>hackers penetrated</a:t>
            </a:r>
            <a:r>
              <a:rPr lang="en-US" sz="1200" b="0" i="0" kern="1200">
                <a:solidFill>
                  <a:schemeClr val="tx1"/>
                </a:solidFill>
                <a:effectLst/>
                <a:latin typeface="Arial" charset="0"/>
                <a:ea typeface="+mn-ea"/>
                <a:cs typeface="+mn-cs"/>
              </a:rPr>
              <a:t> Tesla’s Kubernetes console, which was not password protected This led to the exposure of the company’s Amazon S3 cloud account, which contained sensitive data including the Tesla vehicle telemetry. </a:t>
            </a:r>
          </a:p>
          <a:p>
            <a:r>
              <a:rPr lang="en-US" sz="1200" b="0" i="0" kern="1200">
                <a:solidFill>
                  <a:schemeClr val="tx1"/>
                </a:solidFill>
                <a:effectLst/>
                <a:latin typeface="Arial" charset="0"/>
                <a:ea typeface="+mn-ea"/>
                <a:cs typeface="+mn-cs"/>
              </a:rPr>
              <a:t>The breach also provided access to Tesla’s AWS compute services, which the hackers used to mine crypto-currency.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fld id="{C4BE6FA8-BD4D-5641-8863-6BFD9DA3CAB0}" type="slidenum">
              <a:rPr lang="en-US" smtClean="0"/>
              <a:pPr/>
              <a:t>5</a:t>
            </a:fld>
            <a:endParaRPr lang="en-US"/>
          </a:p>
        </p:txBody>
      </p:sp>
    </p:spTree>
    <p:extLst>
      <p:ext uri="{BB962C8B-B14F-4D97-AF65-F5344CB8AC3E}">
        <p14:creationId xmlns:p14="http://schemas.microsoft.com/office/powerpoint/2010/main" val="2868526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AFF35C-135C-614E-BA91-C49BD96A49EE}" type="slidenum">
              <a:rPr lang="en-US" smtClean="0"/>
              <a:pPr/>
              <a:t>6</a:t>
            </a:fld>
            <a:endParaRPr lang="en-US"/>
          </a:p>
        </p:txBody>
      </p:sp>
    </p:spTree>
    <p:extLst>
      <p:ext uri="{BB962C8B-B14F-4D97-AF65-F5344CB8AC3E}">
        <p14:creationId xmlns:p14="http://schemas.microsoft.com/office/powerpoint/2010/main" val="3363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simple example</a:t>
            </a:r>
            <a:r>
              <a:rPr lang="en-US" baseline="0"/>
              <a:t> of an application using credentials to access enterprise resources</a:t>
            </a:r>
          </a:p>
          <a:p>
            <a:endParaRPr lang="en-US" baseline="0"/>
          </a:p>
          <a:p>
            <a:r>
              <a:rPr lang="en-US" baseline="0"/>
              <a:t>&lt;Click&gt;</a:t>
            </a:r>
          </a:p>
          <a:p>
            <a:endParaRPr lang="en-US" baseline="0"/>
          </a:p>
          <a:p>
            <a:r>
              <a:rPr lang="en-US" baseline="0"/>
              <a:t>In the “Before” scenario the credentials are hardcoded, and visible to anyone with access to the application code</a:t>
            </a:r>
          </a:p>
          <a:p>
            <a:endParaRPr lang="en-US" baseline="0"/>
          </a:p>
          <a:p>
            <a:r>
              <a:rPr lang="en-US" baseline="0"/>
              <a:t>&lt;Click&gt;</a:t>
            </a:r>
          </a:p>
          <a:p>
            <a:endParaRPr lang="en-US" baseline="0"/>
          </a:p>
          <a:p>
            <a:r>
              <a:rPr lang="en-US" baseline="0"/>
              <a:t>In the “After” scenario an API call is used to access the secrets. Note the credentials are stored in the vault and managed </a:t>
            </a:r>
          </a:p>
          <a:p>
            <a:endParaRPr lang="en-US" baseline="0"/>
          </a:p>
          <a:p>
            <a:r>
              <a:rPr lang="en-US" baseline="0"/>
              <a:t>&lt;Click&gt;</a:t>
            </a:r>
          </a:p>
          <a:p>
            <a:endParaRPr lang="en-US" baseline="0"/>
          </a:p>
          <a:p>
            <a:pPr marL="0" indent="0" defTabSz="457189">
              <a:spcAft>
                <a:spcPts val="1200"/>
              </a:spcAft>
              <a:buClr>
                <a:srgbClr val="224982"/>
              </a:buClr>
              <a:buFont typeface="Wingdings" panose="05000000000000000000" pitchFamily="2" charset="2"/>
              <a:buNone/>
              <a:tabLst>
                <a:tab pos="228594" algn="l"/>
              </a:tabLst>
              <a:defRPr/>
            </a:pPr>
            <a:r>
              <a:rPr lang="en-US" sz="1200" kern="0">
                <a:solidFill>
                  <a:srgbClr val="000000"/>
                </a:solidFill>
                <a:ea typeface=""/>
                <a:cs typeface="Arial" panose="020B0604020202020204" pitchFamily="34" charset="0"/>
              </a:rPr>
              <a:t>This approach</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a:solidFill>
                  <a:srgbClr val="000000"/>
                </a:solidFill>
                <a:ea typeface=""/>
                <a:cs typeface="Arial" panose="020B0604020202020204" pitchFamily="34" charset="0"/>
              </a:rPr>
              <a:t>Leverages flexible deployment options to meet the security and availability requirements of a wide range of applications</a:t>
            </a:r>
          </a:p>
          <a:p>
            <a:endParaRPr lang="en-US"/>
          </a:p>
        </p:txBody>
      </p:sp>
      <p:sp>
        <p:nvSpPr>
          <p:cNvPr id="4" name="Slide Number Placeholder 3"/>
          <p:cNvSpPr>
            <a:spLocks noGrp="1"/>
          </p:cNvSpPr>
          <p:nvPr>
            <p:ph type="sldNum" sz="quarter" idx="10"/>
          </p:nvPr>
        </p:nvSpPr>
        <p:spPr/>
        <p:txBody>
          <a:bodyPr/>
          <a:lstStyle/>
          <a:p>
            <a:fld id="{49AFF35C-135C-614E-BA91-C49BD96A49EE}" type="slidenum">
              <a:rPr lang="en-US" smtClean="0"/>
              <a:pPr/>
              <a:t>7</a:t>
            </a:fld>
            <a:endParaRPr lang="en-US"/>
          </a:p>
        </p:txBody>
      </p:sp>
    </p:spTree>
    <p:extLst>
      <p:ext uri="{BB962C8B-B14F-4D97-AF65-F5344CB8AC3E}">
        <p14:creationId xmlns:p14="http://schemas.microsoft.com/office/powerpoint/2010/main" val="2979996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Arial" charset="0"/>
                <a:ea typeface="+mn-ea"/>
                <a:cs typeface="+mn-cs"/>
              </a:rPr>
              <a:t>Application Access Manager is designed to secure applications.</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356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2229">
              <a:defRPr/>
            </a:pPr>
            <a:r>
              <a:rPr lang="en-US" sz="1200" b="0" i="0" kern="1200" dirty="0">
                <a:solidFill>
                  <a:schemeClr val="tx1"/>
                </a:solidFill>
                <a:effectLst/>
                <a:latin typeface="Arial" charset="0"/>
                <a:ea typeface="+mn-ea"/>
                <a:cs typeface="+mn-cs"/>
              </a:rPr>
              <a:t>Let’s look at some of the core Conjur capabilities. Conjur was designed to address the unique privileged access security and secrets management challenges of the DevOps pipeline.  It natively integrates with many of the cloud management platforms and DevOps orchestration solutions.</a:t>
            </a:r>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9</a:t>
            </a:fld>
            <a:endParaRPr lang="en-US" dirty="0"/>
          </a:p>
        </p:txBody>
      </p:sp>
    </p:spTree>
    <p:extLst>
      <p:ext uri="{BB962C8B-B14F-4D97-AF65-F5344CB8AC3E}">
        <p14:creationId xmlns:p14="http://schemas.microsoft.com/office/powerpoint/2010/main" val="86185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DevOps and Robotic Process Automation (RPA) need super power credentials to perform their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There are a number of challenges when it comes to securing</a:t>
            </a:r>
            <a:r>
              <a:rPr lang="en-US" baseline="0" dirty="0"/>
              <a:t> application credentials.</a:t>
            </a:r>
          </a:p>
          <a:p>
            <a:pPr marL="172719" indent="-172719">
              <a:buFont typeface="Arial" panose="020B0604020202020204" pitchFamily="34" charset="0"/>
              <a:buChar char="•"/>
            </a:pPr>
            <a:r>
              <a:rPr lang="en-US" baseline="0" dirty="0"/>
              <a:t>They exist everywhere – in servers, databases, network devices, scripts, etc. We’ll dig into this more on the next slide. And, because they exist everywhere, there are a large number of them throughout the IT environment. Typically, we’ve seen that there are approximately 3 to 4 times the number of privileged accounts as employees. </a:t>
            </a:r>
          </a:p>
          <a:p>
            <a:pPr marL="172719" indent="-172719">
              <a:buFont typeface="Arial" panose="020B0604020202020204" pitchFamily="34" charset="0"/>
              <a:buChar char="•"/>
            </a:pPr>
            <a:r>
              <a:rPr lang="en-US" baseline="0" dirty="0"/>
              <a:t>Hard-coded – for ease of use, application credentials often come hard-coded and embedded in the code or script – and sometimes in clear text. This represents a significant security vulnerability because attackers or malicious insiders could easily obtain access to these application credentials. In addition, when credentials are hard-coded and/or locally stored such as SSH keys, they are nearly impossible to rotate, further making them an static and easy target for attackers.</a:t>
            </a:r>
          </a:p>
          <a:p>
            <a:pPr marL="172719" indent="-172719">
              <a:buFont typeface="Arial" panose="020B0604020202020204" pitchFamily="34" charset="0"/>
              <a:buChar char="•"/>
            </a:pPr>
            <a:r>
              <a:rPr lang="en-US" baseline="0" dirty="0"/>
              <a:t>They are stored locally – Application credentials are often unmanaged, locally stored SSH keys which can easily be compromised, copied, moved, etc. </a:t>
            </a:r>
          </a:p>
          <a:p>
            <a:pPr marL="172719" indent="-172719">
              <a:buFont typeface="Arial" panose="020B0604020202020204" pitchFamily="34" charset="0"/>
              <a:buChar char="•"/>
            </a:pPr>
            <a:r>
              <a:rPr lang="en-US" baseline="0" dirty="0"/>
              <a:t>They lack accountability – when application credentials are hard-coded and embedded in scripts, it’s difficult to track who or what has access to them and what they are doing with that access. With no central management of these credentials, there is no way to track or assign accountability to application credential  use.</a:t>
            </a:r>
          </a:p>
          <a:p>
            <a:pPr marL="172719" indent="-172719">
              <a:buFont typeface="Arial" panose="020B0604020202020204" pitchFamily="34" charset="0"/>
              <a:buChar char="•"/>
            </a:pPr>
            <a:r>
              <a:rPr lang="en-US" baseline="0" dirty="0"/>
              <a:t>Last but not least, because application credentials provide access to mission critical systems, attackers are often pursuing these credentials. We’ve seen it in a number of recent breaches that have hit the headlines.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10</a:t>
            </a:fld>
            <a:endParaRPr lang="en-US" dirty="0"/>
          </a:p>
        </p:txBody>
      </p:sp>
    </p:spTree>
    <p:extLst>
      <p:ext uri="{BB962C8B-B14F-4D97-AF65-F5344CB8AC3E}">
        <p14:creationId xmlns:p14="http://schemas.microsoft.com/office/powerpoint/2010/main" val="2810886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Title Slide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bg1"/>
                </a:solidFill>
              </a:defRPr>
            </a:lvl1pPr>
          </a:lstStyle>
          <a:p>
            <a:r>
              <a:rPr lang="en-US"/>
              <a:t>Click to edit Master title style</a:t>
            </a:r>
          </a:p>
        </p:txBody>
      </p:sp>
      <p:sp>
        <p:nvSpPr>
          <p:cNvPr id="1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solidFill>
                  <a:srgbClr val="FFFFFF"/>
                </a:solidFill>
              </a:rPr>
              <a:pPr/>
              <a:t>‹#›</a:t>
            </a:fld>
            <a:endParaRPr lang="en-US">
              <a:solidFill>
                <a:srgbClr val="FFFFFF"/>
              </a:solidFill>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1" y="1863137"/>
            <a:ext cx="6751543" cy="1351799"/>
          </a:xfrm>
          <a:prstGeom prst="rect">
            <a:avLst/>
          </a:prstGeom>
        </p:spPr>
      </p:pic>
    </p:spTree>
    <p:extLst>
      <p:ext uri="{BB962C8B-B14F-4D97-AF65-F5344CB8AC3E}">
        <p14:creationId xmlns:p14="http://schemas.microsoft.com/office/powerpoint/2010/main" val="268134169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99415583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2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1968730422"/>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055986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29852" y="1132775"/>
            <a:ext cx="5327704"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9852" y="1946001"/>
            <a:ext cx="5327704"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526714" y="1132775"/>
            <a:ext cx="5347960"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6714" y="1946001"/>
            <a:ext cx="5347960"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flipV="1">
            <a:off x="329852" y="778067"/>
            <a:ext cx="11544822" cy="1148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2"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865455511"/>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Tree>
    <p:extLst>
      <p:ext uri="{BB962C8B-B14F-4D97-AF65-F5344CB8AC3E}">
        <p14:creationId xmlns:p14="http://schemas.microsoft.com/office/powerpoint/2010/main" val="125526309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9083804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Grey">
    <p:bg>
      <p:bgPr>
        <a:solidFill>
          <a:srgbClr val="F2F2F1"/>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solidFill>
                  <a:srgbClr val="0F2233"/>
                </a:solidFill>
              </a:rPr>
              <a:pPr/>
              <a:t>‹#›</a:t>
            </a:fld>
            <a:endParaRPr lang="en-US">
              <a:solidFill>
                <a:srgbClr val="0F2233"/>
              </a:solidFill>
            </a:endParaRPr>
          </a:p>
        </p:txBody>
      </p:sp>
    </p:spTree>
    <p:extLst>
      <p:ext uri="{BB962C8B-B14F-4D97-AF65-F5344CB8AC3E}">
        <p14:creationId xmlns:p14="http://schemas.microsoft.com/office/powerpoint/2010/main" val="120360568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ogo">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5844289" y="2346466"/>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a:solidFill>
                <a:srgbClr val="FFFFFF"/>
              </a:solidFill>
              <a:ea typeface="Proxima Nova" charset="0"/>
              <a:cs typeface="Proxima Nova" charset="0"/>
            </a:endParaRPr>
          </a:p>
        </p:txBody>
      </p:sp>
      <p:sp>
        <p:nvSpPr>
          <p:cNvPr id="7" name="Rectangle 6"/>
          <p:cNvSpPr/>
          <p:nvPr userDrawn="1"/>
        </p:nvSpPr>
        <p:spPr>
          <a:xfrm>
            <a:off x="5844289" y="947804"/>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a:solidFill>
                <a:srgbClr val="FFFFFF"/>
              </a:solidFill>
              <a:ea typeface="Proxima Nova" charset="0"/>
              <a:cs typeface="Proxima Nova"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20211" y="2587536"/>
            <a:ext cx="3840163" cy="76914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55706" y="2587536"/>
            <a:ext cx="3840163" cy="769144"/>
          </a:xfrm>
          <a:prstGeom prst="rect">
            <a:avLst/>
          </a:prstGeom>
        </p:spPr>
      </p:pic>
      <p:sp>
        <p:nvSpPr>
          <p:cNvPr id="11" name="Rectangle 10"/>
          <p:cNvSpPr/>
          <p:nvPr userDrawn="1"/>
        </p:nvSpPr>
        <p:spPr>
          <a:xfrm>
            <a:off x="1600708" y="4097612"/>
            <a:ext cx="900025" cy="281883"/>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a:solidFill>
                  <a:srgbClr val="FFFFFF"/>
                </a:solidFill>
                <a:ea typeface="Proxima Nova" charset="0"/>
                <a:cs typeface="Proxima Nova" charset="0"/>
              </a:rPr>
              <a:t>0F2233</a:t>
            </a:r>
            <a:endParaRPr lang="en-US" sz="900">
              <a:solidFill>
                <a:srgbClr val="FFFFFF"/>
              </a:solidFill>
              <a:ea typeface="Proxima Nova" charset="0"/>
              <a:cs typeface="Proxima Nova" charset="0"/>
            </a:endParaRPr>
          </a:p>
        </p:txBody>
      </p:sp>
      <p:sp>
        <p:nvSpPr>
          <p:cNvPr id="12" name="Rectangle 11"/>
          <p:cNvSpPr/>
          <p:nvPr userDrawn="1"/>
        </p:nvSpPr>
        <p:spPr>
          <a:xfrm>
            <a:off x="2499659" y="4097612"/>
            <a:ext cx="900025" cy="281883"/>
          </a:xfrm>
          <a:prstGeom prst="rect">
            <a:avLst/>
          </a:prstGeom>
          <a:solidFill>
            <a:srgbClr val="153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defRPr/>
            </a:pPr>
            <a:r>
              <a:rPr lang="en-US" sz="900">
                <a:solidFill>
                  <a:srgbClr val="FFFFFF"/>
                </a:solidFill>
                <a:ea typeface="Proxima Nova" charset="0"/>
                <a:cs typeface="Proxima Nova" charset="0"/>
              </a:rPr>
              <a:t>153653</a:t>
            </a:r>
          </a:p>
        </p:txBody>
      </p:sp>
      <p:sp>
        <p:nvSpPr>
          <p:cNvPr id="13" name="Rectangle 12"/>
          <p:cNvSpPr/>
          <p:nvPr userDrawn="1"/>
        </p:nvSpPr>
        <p:spPr>
          <a:xfrm>
            <a:off x="3398610" y="4097612"/>
            <a:ext cx="900025" cy="281883"/>
          </a:xfrm>
          <a:prstGeom prst="rect">
            <a:avLst/>
          </a:prstGeom>
          <a:solidFill>
            <a:srgbClr val="1D4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1D4B73</a:t>
            </a:r>
          </a:p>
        </p:txBody>
      </p:sp>
      <p:sp>
        <p:nvSpPr>
          <p:cNvPr id="14" name="Rectangle 13"/>
          <p:cNvSpPr/>
          <p:nvPr userDrawn="1"/>
        </p:nvSpPr>
        <p:spPr>
          <a:xfrm>
            <a:off x="4297561" y="4097612"/>
            <a:ext cx="900025" cy="281883"/>
          </a:xfrm>
          <a:prstGeom prst="rect">
            <a:avLst/>
          </a:prstGeom>
          <a:solidFill>
            <a:srgbClr val="265F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a:solidFill>
                  <a:srgbClr val="FFFFFF"/>
                </a:solidFill>
                <a:ea typeface="Proxima Nova" charset="0"/>
                <a:cs typeface="Proxima Nova" charset="0"/>
              </a:rPr>
              <a:t>265F91</a:t>
            </a:r>
            <a:endParaRPr lang="en-US" sz="900">
              <a:solidFill>
                <a:srgbClr val="FFFFFF"/>
              </a:solidFill>
              <a:ea typeface="Proxima Nova" charset="0"/>
              <a:cs typeface="Proxima Nova" charset="0"/>
            </a:endParaRPr>
          </a:p>
        </p:txBody>
      </p:sp>
      <p:sp>
        <p:nvSpPr>
          <p:cNvPr id="15" name="Rectangle 14"/>
          <p:cNvSpPr/>
          <p:nvPr userDrawn="1"/>
        </p:nvSpPr>
        <p:spPr>
          <a:xfrm>
            <a:off x="5196512" y="4097612"/>
            <a:ext cx="900025" cy="281883"/>
          </a:xfrm>
          <a:prstGeom prst="rect">
            <a:avLst/>
          </a:prstGeom>
          <a:solidFill>
            <a:srgbClr val="2F73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a:solidFill>
                  <a:srgbClr val="FFFFFF"/>
                </a:solidFill>
                <a:ea typeface="Proxima Nova" charset="0"/>
                <a:cs typeface="Proxima Nova" charset="0"/>
              </a:rPr>
              <a:t>2F73B0</a:t>
            </a:r>
            <a:endParaRPr lang="en-US" sz="900">
              <a:solidFill>
                <a:srgbClr val="FFFFFF"/>
              </a:solidFill>
              <a:ea typeface="Proxima Nova" charset="0"/>
              <a:cs typeface="Proxima Nova" charset="0"/>
            </a:endParaRPr>
          </a:p>
        </p:txBody>
      </p:sp>
      <p:sp>
        <p:nvSpPr>
          <p:cNvPr id="16" name="Rectangle 15"/>
          <p:cNvSpPr/>
          <p:nvPr userDrawn="1"/>
        </p:nvSpPr>
        <p:spPr>
          <a:xfrm>
            <a:off x="6095463" y="4097612"/>
            <a:ext cx="900025" cy="281883"/>
          </a:xfrm>
          <a:prstGeom prst="rect">
            <a:avLst/>
          </a:prstGeom>
          <a:solidFill>
            <a:srgbClr val="4D8F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a:solidFill>
                  <a:srgbClr val="FFFFFF"/>
                </a:solidFill>
                <a:ea typeface="Proxima Nova" charset="0"/>
                <a:cs typeface="Proxima Nova" charset="0"/>
              </a:rPr>
              <a:t>4D8FCC</a:t>
            </a:r>
            <a:endParaRPr lang="en-US" sz="900">
              <a:solidFill>
                <a:srgbClr val="FFFFFF"/>
              </a:solidFill>
              <a:ea typeface="Proxima Nova" charset="0"/>
              <a:cs typeface="Proxima Nova" charset="0"/>
            </a:endParaRPr>
          </a:p>
        </p:txBody>
      </p:sp>
      <p:sp>
        <p:nvSpPr>
          <p:cNvPr id="17" name="Rectangle 16"/>
          <p:cNvSpPr/>
          <p:nvPr userDrawn="1"/>
        </p:nvSpPr>
        <p:spPr>
          <a:xfrm>
            <a:off x="8792316" y="4097612"/>
            <a:ext cx="900025" cy="281883"/>
          </a:xfrm>
          <a:prstGeom prst="rect">
            <a:avLst/>
          </a:prstGeom>
          <a:solidFill>
            <a:srgbClr val="A7C8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A7C8E6</a:t>
            </a:r>
          </a:p>
        </p:txBody>
      </p:sp>
      <p:sp>
        <p:nvSpPr>
          <p:cNvPr id="18" name="Rectangle 17"/>
          <p:cNvSpPr/>
          <p:nvPr userDrawn="1"/>
        </p:nvSpPr>
        <p:spPr>
          <a:xfrm>
            <a:off x="9691269" y="4097612"/>
            <a:ext cx="900025" cy="281883"/>
          </a:xfrm>
          <a:prstGeom prst="rect">
            <a:avLst/>
          </a:prstGeom>
          <a:solidFill>
            <a:srgbClr val="C6DB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de-DE" sz="900">
                <a:solidFill>
                  <a:srgbClr val="FFFFFF"/>
                </a:solidFill>
                <a:ea typeface="Proxima Nova" charset="0"/>
                <a:cs typeface="Proxima Nova" charset="0"/>
              </a:rPr>
              <a:t>C6DBEF</a:t>
            </a:r>
            <a:endParaRPr lang="en-US" sz="900">
              <a:solidFill>
                <a:srgbClr val="FFFFFF"/>
              </a:solidFill>
              <a:ea typeface="Proxima Nova" charset="0"/>
              <a:cs typeface="Proxima Nova" charset="0"/>
            </a:endParaRPr>
          </a:p>
        </p:txBody>
      </p:sp>
      <p:sp>
        <p:nvSpPr>
          <p:cNvPr id="19" name="Rectangle 18"/>
          <p:cNvSpPr/>
          <p:nvPr userDrawn="1"/>
        </p:nvSpPr>
        <p:spPr>
          <a:xfrm>
            <a:off x="6994414" y="4097612"/>
            <a:ext cx="900025" cy="281883"/>
          </a:xfrm>
          <a:prstGeom prst="rect">
            <a:avLst/>
          </a:prstGeom>
          <a:solidFill>
            <a:srgbClr val="6BA2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6BA2D6</a:t>
            </a:r>
          </a:p>
        </p:txBody>
      </p:sp>
      <p:sp>
        <p:nvSpPr>
          <p:cNvPr id="20" name="Rectangle 19"/>
          <p:cNvSpPr/>
          <p:nvPr userDrawn="1"/>
        </p:nvSpPr>
        <p:spPr>
          <a:xfrm>
            <a:off x="7893365" y="4097612"/>
            <a:ext cx="900025" cy="281883"/>
          </a:xfrm>
          <a:prstGeom prst="rect">
            <a:avLst/>
          </a:prstGeom>
          <a:solidFill>
            <a:srgbClr val="8AB5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8AB5DF</a:t>
            </a:r>
          </a:p>
        </p:txBody>
      </p:sp>
      <p:sp>
        <p:nvSpPr>
          <p:cNvPr id="21" name="Rectangle 20"/>
          <p:cNvSpPr/>
          <p:nvPr userDrawn="1"/>
        </p:nvSpPr>
        <p:spPr>
          <a:xfrm>
            <a:off x="1600708" y="4578875"/>
            <a:ext cx="900025" cy="281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a:solidFill>
                  <a:srgbClr val="FFFFFF"/>
                </a:solidFill>
                <a:ea typeface="Proxima Nova" charset="0"/>
                <a:cs typeface="Proxima Nova" charset="0"/>
              </a:rPr>
              <a:t>4D8FCC</a:t>
            </a:r>
            <a:endParaRPr lang="en-US" sz="900">
              <a:solidFill>
                <a:srgbClr val="FFFFFF"/>
              </a:solidFill>
              <a:ea typeface="Proxima Nova" charset="0"/>
              <a:cs typeface="Proxima Nova" charset="0"/>
            </a:endParaRPr>
          </a:p>
        </p:txBody>
      </p:sp>
      <p:sp>
        <p:nvSpPr>
          <p:cNvPr id="22" name="Rectangle 21"/>
          <p:cNvSpPr/>
          <p:nvPr userDrawn="1"/>
        </p:nvSpPr>
        <p:spPr>
          <a:xfrm>
            <a:off x="2499659" y="4578875"/>
            <a:ext cx="900025" cy="28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defRPr/>
            </a:pPr>
            <a:r>
              <a:rPr lang="en-US" sz="900">
                <a:solidFill>
                  <a:srgbClr val="FFFFFF"/>
                </a:solidFill>
                <a:ea typeface="Proxima Nova" charset="0"/>
                <a:cs typeface="Proxima Nova" charset="0"/>
              </a:rPr>
              <a:t>6AAE45</a:t>
            </a:r>
          </a:p>
        </p:txBody>
      </p:sp>
      <p:sp>
        <p:nvSpPr>
          <p:cNvPr id="23" name="Rectangle 22"/>
          <p:cNvSpPr/>
          <p:nvPr userDrawn="1"/>
        </p:nvSpPr>
        <p:spPr>
          <a:xfrm>
            <a:off x="3398610" y="4578875"/>
            <a:ext cx="900025" cy="281883"/>
          </a:xfrm>
          <a:prstGeom prst="rect">
            <a:avLst/>
          </a:prstGeom>
          <a:solidFill>
            <a:srgbClr val="EA80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EA8023</a:t>
            </a:r>
          </a:p>
        </p:txBody>
      </p:sp>
      <p:sp>
        <p:nvSpPr>
          <p:cNvPr id="24" name="Rectangle 23"/>
          <p:cNvSpPr/>
          <p:nvPr userDrawn="1"/>
        </p:nvSpPr>
        <p:spPr>
          <a:xfrm>
            <a:off x="4297561" y="4578875"/>
            <a:ext cx="900025" cy="2818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FFCC02</a:t>
            </a:r>
          </a:p>
        </p:txBody>
      </p:sp>
      <p:pic>
        <p:nvPicPr>
          <p:cNvPr id="25" name="Pictur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55705" y="1189006"/>
            <a:ext cx="3840163" cy="768881"/>
          </a:xfrm>
          <a:prstGeom prst="rect">
            <a:avLst/>
          </a:prstGeom>
        </p:spPr>
      </p:pic>
      <p:pic>
        <p:nvPicPr>
          <p:cNvPr id="26" name="Picture 2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320211" y="1189006"/>
            <a:ext cx="3840163" cy="768880"/>
          </a:xfrm>
          <a:prstGeom prst="rect">
            <a:avLst/>
          </a:prstGeom>
        </p:spPr>
      </p:pic>
    </p:spTree>
    <p:extLst>
      <p:ext uri="{BB962C8B-B14F-4D97-AF65-F5344CB8AC3E}">
        <p14:creationId xmlns:p14="http://schemas.microsoft.com/office/powerpoint/2010/main" val="368855474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Brea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C61F3887-D161-9D49-BF18-E4C0F29CFC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440" y="335656"/>
            <a:ext cx="2412123" cy="483310"/>
          </a:xfrm>
          <a:prstGeom prst="rect">
            <a:avLst/>
          </a:prstGeom>
        </p:spPr>
      </p:pic>
      <p:sp>
        <p:nvSpPr>
          <p:cNvPr id="6" name="Title 1">
            <a:extLst>
              <a:ext uri="{FF2B5EF4-FFF2-40B4-BE49-F238E27FC236}">
                <a16:creationId xmlns:a16="http://schemas.microsoft.com/office/drawing/2014/main" id="{AD0AB980-2597-C048-8551-405E4428B012}"/>
              </a:ext>
            </a:extLst>
          </p:cNvPr>
          <p:cNvSpPr>
            <a:spLocks noGrp="1"/>
          </p:cNvSpPr>
          <p:nvPr>
            <p:ph type="title" hasCustomPrompt="1"/>
          </p:nvPr>
        </p:nvSpPr>
        <p:spPr>
          <a:xfrm>
            <a:off x="1561785" y="2564602"/>
            <a:ext cx="9068430" cy="1945772"/>
          </a:xfrm>
          <a:prstGeom prst="rect">
            <a:avLst/>
          </a:prstGeom>
        </p:spPr>
        <p:txBody>
          <a:bodyPr anchor="ctr" anchorCtr="0"/>
          <a:lstStyle>
            <a:lvl1pPr algn="ctr">
              <a:defRPr sz="6600" cap="all" baseline="0">
                <a:solidFill>
                  <a:schemeClr val="accent5"/>
                </a:solidFill>
              </a:defRPr>
            </a:lvl1pPr>
          </a:lstStyle>
          <a:p>
            <a:r>
              <a:rPr lang="en-US"/>
              <a:t>Click to enter slide title</a:t>
            </a:r>
          </a:p>
        </p:txBody>
      </p:sp>
    </p:spTree>
    <p:extLst>
      <p:ext uri="{BB962C8B-B14F-4D97-AF65-F5344CB8AC3E}">
        <p14:creationId xmlns:p14="http://schemas.microsoft.com/office/powerpoint/2010/main" val="18238818"/>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Title Slide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solidFill>
                  <a:srgbClr val="0F2233"/>
                </a:solidFill>
              </a:rPr>
              <a:pPr/>
              <a:t>‹#›</a:t>
            </a:fld>
            <a:endParaRPr lang="en-US">
              <a:solidFill>
                <a:srgbClr val="0F2233"/>
              </a:solidFill>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0" y="1863137"/>
            <a:ext cx="6751544" cy="1351800"/>
          </a:xfrm>
          <a:prstGeom prst="rect">
            <a:avLst/>
          </a:prstGeom>
        </p:spPr>
      </p:pic>
    </p:spTree>
    <p:extLst>
      <p:ext uri="{BB962C8B-B14F-4D97-AF65-F5344CB8AC3E}">
        <p14:creationId xmlns:p14="http://schemas.microsoft.com/office/powerpoint/2010/main" val="407962974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89806999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1" cap="all" baseline="0">
                <a:solidFill>
                  <a:schemeClr val="accent2"/>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912999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 Vertical 0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2899" y="675442"/>
            <a:ext cx="7445490" cy="55196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33427" y="482252"/>
            <a:ext cx="2827611" cy="5906022"/>
          </a:xfrm>
          <a:prstGeom prst="rect">
            <a:avLst/>
          </a:prstGeom>
        </p:spPr>
        <p:txBody>
          <a:bodyPr anchor="ctr">
            <a:normAutofit/>
          </a:bodyPr>
          <a:lstStyle>
            <a:lvl1pPr>
              <a:lnSpc>
                <a:spcPct val="80000"/>
              </a:lnSpc>
              <a:defRPr sz="3800">
                <a:solidFill>
                  <a:schemeClr val="bg1"/>
                </a:solidFill>
              </a:defRPr>
            </a:lvl1pPr>
          </a:lstStyle>
          <a:p>
            <a:r>
              <a:rPr lang="en-US"/>
              <a:t>Click to edit Master title style</a:t>
            </a:r>
          </a:p>
        </p:txBody>
      </p:sp>
      <p:sp>
        <p:nvSpPr>
          <p:cNvPr id="7"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solidFill>
                  <a:srgbClr val="0F2233"/>
                </a:solidFill>
              </a:rPr>
              <a:pPr/>
              <a:t>‹#›</a:t>
            </a:fld>
            <a:endParaRPr lang="en-US">
              <a:solidFill>
                <a:srgbClr val="0F2233"/>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86603" y="307535"/>
            <a:ext cx="2011898" cy="402824"/>
          </a:xfrm>
          <a:prstGeom prst="rect">
            <a:avLst/>
          </a:prstGeom>
        </p:spPr>
      </p:pic>
    </p:spTree>
    <p:extLst>
      <p:ext uri="{BB962C8B-B14F-4D97-AF65-F5344CB8AC3E}">
        <p14:creationId xmlns:p14="http://schemas.microsoft.com/office/powerpoint/2010/main" val="199777025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9415" y="1828800"/>
            <a:ext cx="11555260" cy="2852737"/>
          </a:xfrm>
          <a:prstGeom prst="rect">
            <a:avLst/>
          </a:prstGeom>
          <a:noFill/>
        </p:spPr>
        <p:txBody>
          <a:bodyPr anchor="ctr">
            <a:normAutofit/>
          </a:bodyPr>
          <a:lstStyle>
            <a:lvl1pPr algn="ctr">
              <a:lnSpc>
                <a:spcPct val="80000"/>
              </a:lnSpc>
              <a:defRPr sz="3800" spc="100" baseline="0"/>
            </a:lvl1pPr>
          </a:lstStyle>
          <a:p>
            <a:r>
              <a:rPr lang="en-US"/>
              <a:t>Click to edit Master title style</a:t>
            </a:r>
          </a:p>
        </p:txBody>
      </p:sp>
      <p:sp>
        <p:nvSpPr>
          <p:cNvPr id="4"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1151582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02 Divider Dar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1" y="307535"/>
            <a:ext cx="2011213" cy="402686"/>
          </a:xfrm>
          <a:prstGeom prst="rect">
            <a:avLst/>
          </a:prstGeom>
        </p:spPr>
      </p:pic>
    </p:spTree>
    <p:extLst>
      <p:ext uri="{BB962C8B-B14F-4D97-AF65-F5344CB8AC3E}">
        <p14:creationId xmlns:p14="http://schemas.microsoft.com/office/powerpoint/2010/main" val="408865136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03 Divider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solidFill>
                  <a:srgbClr val="0F2233"/>
                </a:solidFill>
              </a:rPr>
              <a:pPr/>
              <a:t>‹#›</a:t>
            </a:fld>
            <a:endParaRPr lang="en-US">
              <a:solidFill>
                <a:srgbClr val="0F2233"/>
              </a:solidFill>
            </a:endParaRPr>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tx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898" cy="402824"/>
          </a:xfrm>
          <a:prstGeom prst="rect">
            <a:avLst/>
          </a:prstGeom>
        </p:spPr>
      </p:pic>
    </p:spTree>
    <p:extLst>
      <p:ext uri="{BB962C8B-B14F-4D97-AF65-F5344CB8AC3E}">
        <p14:creationId xmlns:p14="http://schemas.microsoft.com/office/powerpoint/2010/main" val="244470586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37898125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flipV="1">
            <a:off x="0" y="6537323"/>
            <a:ext cx="12192000" cy="320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Placeholder 2"/>
          <p:cNvSpPr>
            <a:spLocks noGrp="1"/>
          </p:cNvSpPr>
          <p:nvPr>
            <p:ph type="body" idx="1"/>
          </p:nvPr>
        </p:nvSpPr>
        <p:spPr>
          <a:xfrm>
            <a:off x="329852" y="1249286"/>
            <a:ext cx="11544822" cy="493525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pic>
        <p:nvPicPr>
          <p:cNvPr id="2" name="Picture 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29852" y="6575198"/>
            <a:ext cx="1186014" cy="188802"/>
          </a:xfrm>
          <a:prstGeom prst="rect">
            <a:avLst/>
          </a:prstGeom>
        </p:spPr>
      </p:pic>
      <p:sp>
        <p:nvSpPr>
          <p:cNvPr id="9" name="Rectangle 8"/>
          <p:cNvSpPr/>
          <p:nvPr userDrawn="1"/>
        </p:nvSpPr>
        <p:spPr>
          <a:xfrm flipV="1">
            <a:off x="0" y="6463862"/>
            <a:ext cx="12192000" cy="394137"/>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53653"/>
              </a:solidFill>
            </a:endParaRPr>
          </a:p>
        </p:txBody>
      </p:sp>
      <p:sp>
        <p:nvSpPr>
          <p:cNvPr id="6" name="Slide Number Placeholder 5"/>
          <p:cNvSpPr>
            <a:spLocks noGrp="1"/>
          </p:cNvSpPr>
          <p:nvPr>
            <p:ph type="sldNum" sz="quarter" idx="4"/>
          </p:nvPr>
        </p:nvSpPr>
        <p:spPr>
          <a:xfrm>
            <a:off x="10748087" y="6601448"/>
            <a:ext cx="1126587" cy="180352"/>
          </a:xfrm>
          <a:prstGeom prst="rect">
            <a:avLst/>
          </a:prstGeom>
        </p:spPr>
        <p:txBody>
          <a:bodyPr vert="horz" lIns="91440" tIns="45720" rIns="91440" bIns="45720" rtlCol="0" anchor="ctr"/>
          <a:lstStyle>
            <a:lvl1pPr algn="r">
              <a:defRPr sz="1100" b="0" i="0">
                <a:solidFill>
                  <a:schemeClr val="bg1"/>
                </a:solidFill>
                <a:latin typeface="Arial" charset="0"/>
                <a:ea typeface="Arial" charset="0"/>
                <a:cs typeface="Arial" charset="0"/>
              </a:defRPr>
            </a:lvl1pPr>
          </a:lstStyle>
          <a:p>
            <a:fld id="{3DB5E446-421A-E746-A83E-D1D14D8D9CBB}" type="slidenum">
              <a:rPr lang="en-US" smtClean="0">
                <a:solidFill>
                  <a:srgbClr val="FFFFFF"/>
                </a:solidFill>
              </a:rPr>
              <a:pPr/>
              <a:t>‹#›</a:t>
            </a:fld>
            <a:endParaRPr lang="en-US">
              <a:solidFill>
                <a:srgbClr val="FFFFFF"/>
              </a:solidFill>
            </a:endParaRPr>
          </a:p>
        </p:txBody>
      </p:sp>
      <p:pic>
        <p:nvPicPr>
          <p:cNvPr id="13" name="Picture 12"/>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29852" y="6527013"/>
            <a:ext cx="1336825" cy="267660"/>
          </a:xfrm>
          <a:prstGeom prst="rect">
            <a:avLst/>
          </a:prstGeom>
        </p:spPr>
      </p:pic>
    </p:spTree>
    <p:extLst>
      <p:ext uri="{BB962C8B-B14F-4D97-AF65-F5344CB8AC3E}">
        <p14:creationId xmlns:p14="http://schemas.microsoft.com/office/powerpoint/2010/main" val="11123677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spd="slow">
    <p:push dir="u"/>
  </p:transition>
  <p:hf hdr="0" ftr="0" dt="0"/>
  <p:txStyles>
    <p:title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p:titleStyle>
    <p:body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2.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8"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secretless.io/"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png"/><Relationship Id="rId34" Type="http://schemas.openxmlformats.org/officeDocument/2006/relationships/image" Target="../media/image31.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image" Target="../media/image47.png"/><Relationship Id="rId11" Type="http://schemas.openxmlformats.org/officeDocument/2006/relationships/image" Target="../media/image28.png"/><Relationship Id="rId24" Type="http://schemas.openxmlformats.org/officeDocument/2006/relationships/image" Target="../media/image42.png"/><Relationship Id="rId32" Type="http://schemas.openxmlformats.org/officeDocument/2006/relationships/image" Target="../media/image51.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7.png"/><Relationship Id="rId31" Type="http://schemas.openxmlformats.org/officeDocument/2006/relationships/image" Target="../media/image50.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9.png"/><Relationship Id="rId35" Type="http://schemas.openxmlformats.org/officeDocument/2006/relationships/image" Target="../media/image52.png"/><Relationship Id="rId8"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71.jpeg"/><Relationship Id="rId26" Type="http://schemas.openxmlformats.org/officeDocument/2006/relationships/image" Target="../media/image79.png"/><Relationship Id="rId3" Type="http://schemas.openxmlformats.org/officeDocument/2006/relationships/tags" Target="../tags/tag3.xml"/><Relationship Id="rId21" Type="http://schemas.openxmlformats.org/officeDocument/2006/relationships/image" Target="../media/image74.png"/><Relationship Id="rId34" Type="http://schemas.openxmlformats.org/officeDocument/2006/relationships/image" Target="../media/image87.png"/><Relationship Id="rId7" Type="http://schemas.openxmlformats.org/officeDocument/2006/relationships/notesSlide" Target="../notesSlides/notesSlide6.xml"/><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86.png"/><Relationship Id="rId2" Type="http://schemas.openxmlformats.org/officeDocument/2006/relationships/tags" Target="../tags/tag2.xml"/><Relationship Id="rId16" Type="http://schemas.openxmlformats.org/officeDocument/2006/relationships/image" Target="../media/image69.png"/><Relationship Id="rId20" Type="http://schemas.openxmlformats.org/officeDocument/2006/relationships/image" Target="../media/image73.jpeg"/><Relationship Id="rId29" Type="http://schemas.openxmlformats.org/officeDocument/2006/relationships/image" Target="../media/image82.png"/><Relationship Id="rId1" Type="http://schemas.openxmlformats.org/officeDocument/2006/relationships/tags" Target="../tags/tag1.xml"/><Relationship Id="rId6" Type="http://schemas.openxmlformats.org/officeDocument/2006/relationships/slideLayout" Target="../slideLayouts/slideLayout14.xml"/><Relationship Id="rId11" Type="http://schemas.openxmlformats.org/officeDocument/2006/relationships/image" Target="../media/image64.png"/><Relationship Id="rId24" Type="http://schemas.openxmlformats.org/officeDocument/2006/relationships/image" Target="../media/image77.png"/><Relationship Id="rId32" Type="http://schemas.openxmlformats.org/officeDocument/2006/relationships/image" Target="../media/image85.png"/><Relationship Id="rId5" Type="http://schemas.openxmlformats.org/officeDocument/2006/relationships/tags" Target="../tags/tag5.xml"/><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png"/><Relationship Id="rId10" Type="http://schemas.openxmlformats.org/officeDocument/2006/relationships/image" Target="../media/image63.png"/><Relationship Id="rId19" Type="http://schemas.openxmlformats.org/officeDocument/2006/relationships/image" Target="../media/image72.png"/><Relationship Id="rId31" Type="http://schemas.openxmlformats.org/officeDocument/2006/relationships/image" Target="../media/image84.png"/><Relationship Id="rId4" Type="http://schemas.openxmlformats.org/officeDocument/2006/relationships/tags" Target="../tags/tag4.xml"/><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80.png"/><Relationship Id="rId30" Type="http://schemas.openxmlformats.org/officeDocument/2006/relationships/image" Target="../media/image83.png"/><Relationship Id="rId8"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97.png"/><Relationship Id="rId3" Type="http://schemas.openxmlformats.org/officeDocument/2006/relationships/image" Target="../media/image90.tiff"/><Relationship Id="rId7" Type="http://schemas.openxmlformats.org/officeDocument/2006/relationships/image" Target="../media/image92.png"/><Relationship Id="rId12" Type="http://schemas.openxmlformats.org/officeDocument/2006/relationships/image" Target="../media/image96.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9.png"/><Relationship Id="rId11" Type="http://schemas.openxmlformats.org/officeDocument/2006/relationships/image" Target="../media/image95.png"/><Relationship Id="rId5" Type="http://schemas.openxmlformats.org/officeDocument/2006/relationships/image" Target="../media/image78.png"/><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E9FA7F-230A-43D2-B517-9D26A48444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5E446-421A-E746-A83E-D1D14D8D9CBB}" type="slidenum">
              <a:rPr kumimoji="0" lang="en-US" sz="11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a:ln>
                <a:noFill/>
              </a:ln>
              <a:solidFill>
                <a:srgbClr val="FFFFFF"/>
              </a:solidFill>
              <a:effectLst/>
              <a:uLnTx/>
              <a:uFillTx/>
              <a:latin typeface="Arial" charset="0"/>
              <a:cs typeface="Arial" charset="0"/>
            </a:endParaRPr>
          </a:p>
        </p:txBody>
      </p:sp>
      <p:sp>
        <p:nvSpPr>
          <p:cNvPr id="3" name="Title 2">
            <a:extLst>
              <a:ext uri="{FF2B5EF4-FFF2-40B4-BE49-F238E27FC236}">
                <a16:creationId xmlns:a16="http://schemas.microsoft.com/office/drawing/2014/main" id="{88657534-524A-444D-9735-BF7F644FCBDC}"/>
              </a:ext>
            </a:extLst>
          </p:cNvPr>
          <p:cNvSpPr>
            <a:spLocks noGrp="1"/>
          </p:cNvSpPr>
          <p:nvPr>
            <p:ph type="title"/>
          </p:nvPr>
        </p:nvSpPr>
        <p:spPr/>
        <p:txBody>
          <a:bodyPr/>
          <a:lstStyle/>
          <a:p>
            <a:r>
              <a:rPr lang="en-US" dirty="0" err="1"/>
              <a:t>Cyberark</a:t>
            </a:r>
            <a:r>
              <a:rPr lang="en-US" dirty="0"/>
              <a:t> Dynamic access provider – DevOps Workshop</a:t>
            </a:r>
          </a:p>
        </p:txBody>
      </p:sp>
    </p:spTree>
    <p:extLst>
      <p:ext uri="{BB962C8B-B14F-4D97-AF65-F5344CB8AC3E}">
        <p14:creationId xmlns:p14="http://schemas.microsoft.com/office/powerpoint/2010/main" val="343644956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 dirty="0"/>
              <a:t>High-Performance High-Availability Architecture</a:t>
            </a:r>
            <a:endParaRPr lang="en-US" dirty="0"/>
          </a:p>
        </p:txBody>
      </p:sp>
      <p:sp>
        <p:nvSpPr>
          <p:cNvPr id="7" name="Content Placeholder 6"/>
          <p:cNvSpPr>
            <a:spLocks noGrp="1"/>
          </p:cNvSpPr>
          <p:nvPr>
            <p:ph idx="1"/>
          </p:nvPr>
        </p:nvSpPr>
        <p:spPr>
          <a:xfrm>
            <a:off x="609598" y="1105034"/>
            <a:ext cx="7608391" cy="5231598"/>
          </a:xfrm>
        </p:spPr>
        <p:txBody>
          <a:bodyPr/>
          <a:lstStyle/>
          <a:p>
            <a:pPr marL="0" indent="0">
              <a:buNone/>
            </a:pPr>
            <a:r>
              <a:rPr lang="en" dirty="0"/>
              <a:t>High availability and High Performance – no down time </a:t>
            </a:r>
          </a:p>
          <a:p>
            <a:r>
              <a:rPr lang="en" sz="2000" dirty="0"/>
              <a:t>Followers run near the applications/containers/tools and provides local cache</a:t>
            </a:r>
          </a:p>
          <a:p>
            <a:r>
              <a:rPr lang="en" sz="2000" dirty="0"/>
              <a:t>Credential Providers are installed near the applications and provides local cache</a:t>
            </a:r>
          </a:p>
          <a:p>
            <a:r>
              <a:rPr lang="en" sz="2000" dirty="0"/>
              <a:t>Synchroous and Asynchronous standby cluster</a:t>
            </a:r>
            <a:endParaRPr lang="en-US" sz="2000" dirty="0"/>
          </a:p>
          <a:p>
            <a:pPr>
              <a:spcBef>
                <a:spcPts val="600"/>
              </a:spcBef>
            </a:pPr>
            <a:endParaRPr lang="en-US" sz="1400" dirty="0"/>
          </a:p>
          <a:p>
            <a:pPr marL="0" indent="0">
              <a:buNone/>
            </a:pPr>
            <a:r>
              <a:rPr lang="en" dirty="0"/>
              <a:t>Elastic scalability</a:t>
            </a:r>
            <a:endParaRPr lang="en-US" b="1" dirty="0"/>
          </a:p>
          <a:p>
            <a:pPr>
              <a:spcBef>
                <a:spcPts val="600"/>
              </a:spcBef>
            </a:pPr>
            <a:r>
              <a:rPr lang="en" sz="2000" dirty="0"/>
              <a:t>Container architecture of followers enables auto scale</a:t>
            </a:r>
          </a:p>
          <a:p>
            <a:pPr>
              <a:spcBef>
                <a:spcPts val="600"/>
              </a:spcBef>
            </a:pPr>
            <a:endParaRPr lang="en" sz="1400" dirty="0"/>
          </a:p>
          <a:p>
            <a:pPr marL="0" indent="0">
              <a:buNone/>
            </a:pPr>
            <a:r>
              <a:rPr lang="en-US" dirty="0"/>
              <a:t>Robust password change options </a:t>
            </a:r>
          </a:p>
          <a:p>
            <a:r>
              <a:rPr lang="en" sz="2000" dirty="0"/>
              <a:t>Dual accounts for maximum resiliancy for all AAM solutions</a:t>
            </a:r>
          </a:p>
          <a:p>
            <a:endParaRPr lang="en-US" sz="2000" dirty="0"/>
          </a:p>
        </p:txBody>
      </p:sp>
      <p:pic>
        <p:nvPicPr>
          <p:cNvPr id="5" name="Picture 4">
            <a:extLst>
              <a:ext uri="{FF2B5EF4-FFF2-40B4-BE49-F238E27FC236}">
                <a16:creationId xmlns:a16="http://schemas.microsoft.com/office/drawing/2014/main" id="{38A6D690-9BF0-466E-B3A6-76E36580798D}"/>
              </a:ext>
            </a:extLst>
          </p:cNvPr>
          <p:cNvPicPr>
            <a:picLocks noChangeAspect="1"/>
          </p:cNvPicPr>
          <p:nvPr/>
        </p:nvPicPr>
        <p:blipFill rotWithShape="1">
          <a:blip r:embed="rId3"/>
          <a:srcRect l="20825" r="20626" b="33605"/>
          <a:stretch/>
        </p:blipFill>
        <p:spPr>
          <a:xfrm>
            <a:off x="9386863" y="3603634"/>
            <a:ext cx="696652" cy="748323"/>
          </a:xfrm>
          <a:prstGeom prst="rect">
            <a:avLst/>
          </a:prstGeom>
        </p:spPr>
      </p:pic>
      <p:sp>
        <p:nvSpPr>
          <p:cNvPr id="4" name="Rectangle: Rounded Corners 3">
            <a:extLst>
              <a:ext uri="{FF2B5EF4-FFF2-40B4-BE49-F238E27FC236}">
                <a16:creationId xmlns:a16="http://schemas.microsoft.com/office/drawing/2014/main" id="{F73683EA-696F-4EF3-94DF-C7D0B0917785}"/>
              </a:ext>
            </a:extLst>
          </p:cNvPr>
          <p:cNvSpPr/>
          <p:nvPr/>
        </p:nvSpPr>
        <p:spPr>
          <a:xfrm>
            <a:off x="8195558" y="2200702"/>
            <a:ext cx="3079262" cy="895741"/>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E1033B-3867-4DB3-8CCC-8FF455F5ACF9}"/>
              </a:ext>
            </a:extLst>
          </p:cNvPr>
          <p:cNvPicPr>
            <a:picLocks noChangeAspect="1"/>
          </p:cNvPicPr>
          <p:nvPr/>
        </p:nvPicPr>
        <p:blipFill rotWithShape="1">
          <a:blip r:embed="rId4"/>
          <a:srcRect l="20031" r="16231" b="32778"/>
          <a:stretch/>
        </p:blipFill>
        <p:spPr>
          <a:xfrm>
            <a:off x="7807156" y="3585609"/>
            <a:ext cx="767114" cy="766348"/>
          </a:xfrm>
          <a:prstGeom prst="rect">
            <a:avLst/>
          </a:prstGeom>
        </p:spPr>
      </p:pic>
      <p:pic>
        <p:nvPicPr>
          <p:cNvPr id="9" name="Picture 8">
            <a:extLst>
              <a:ext uri="{FF2B5EF4-FFF2-40B4-BE49-F238E27FC236}">
                <a16:creationId xmlns:a16="http://schemas.microsoft.com/office/drawing/2014/main" id="{5F07520A-7FC8-445E-9EAA-F67E0AFF2F68}"/>
              </a:ext>
            </a:extLst>
          </p:cNvPr>
          <p:cNvPicPr>
            <a:picLocks noChangeAspect="1"/>
          </p:cNvPicPr>
          <p:nvPr/>
        </p:nvPicPr>
        <p:blipFill rotWithShape="1">
          <a:blip r:embed="rId5"/>
          <a:srcRect l="20624" t="-1" r="20809" b="32855"/>
          <a:stretch/>
        </p:blipFill>
        <p:spPr>
          <a:xfrm>
            <a:off x="9376610" y="2299987"/>
            <a:ext cx="696652" cy="756782"/>
          </a:xfrm>
          <a:prstGeom prst="rect">
            <a:avLst/>
          </a:prstGeom>
        </p:spPr>
      </p:pic>
      <p:pic>
        <p:nvPicPr>
          <p:cNvPr id="10" name="Picture 9">
            <a:extLst>
              <a:ext uri="{FF2B5EF4-FFF2-40B4-BE49-F238E27FC236}">
                <a16:creationId xmlns:a16="http://schemas.microsoft.com/office/drawing/2014/main" id="{8DEDC438-6A7D-49EB-AC57-16E28DC8FA85}"/>
              </a:ext>
            </a:extLst>
          </p:cNvPr>
          <p:cNvPicPr>
            <a:picLocks noChangeAspect="1"/>
          </p:cNvPicPr>
          <p:nvPr/>
        </p:nvPicPr>
        <p:blipFill rotWithShape="1">
          <a:blip r:embed="rId5"/>
          <a:srcRect l="20624" t="-1" r="20809" b="32855"/>
          <a:stretch/>
        </p:blipFill>
        <p:spPr>
          <a:xfrm>
            <a:off x="8424677" y="2299987"/>
            <a:ext cx="696652" cy="756782"/>
          </a:xfrm>
          <a:prstGeom prst="rect">
            <a:avLst/>
          </a:prstGeom>
        </p:spPr>
      </p:pic>
      <p:pic>
        <p:nvPicPr>
          <p:cNvPr id="11" name="Picture 10">
            <a:extLst>
              <a:ext uri="{FF2B5EF4-FFF2-40B4-BE49-F238E27FC236}">
                <a16:creationId xmlns:a16="http://schemas.microsoft.com/office/drawing/2014/main" id="{130FE358-7D98-4E65-8702-423DAE039600}"/>
              </a:ext>
            </a:extLst>
          </p:cNvPr>
          <p:cNvPicPr>
            <a:picLocks noChangeAspect="1"/>
          </p:cNvPicPr>
          <p:nvPr/>
        </p:nvPicPr>
        <p:blipFill rotWithShape="1">
          <a:blip r:embed="rId5"/>
          <a:srcRect l="20624" t="-1" r="20809" b="32855"/>
          <a:stretch/>
        </p:blipFill>
        <p:spPr>
          <a:xfrm>
            <a:off x="10328543" y="2299987"/>
            <a:ext cx="696652" cy="756782"/>
          </a:xfrm>
          <a:prstGeom prst="rect">
            <a:avLst/>
          </a:prstGeom>
        </p:spPr>
      </p:pic>
      <p:pic>
        <p:nvPicPr>
          <p:cNvPr id="12" name="Picture 11">
            <a:extLst>
              <a:ext uri="{FF2B5EF4-FFF2-40B4-BE49-F238E27FC236}">
                <a16:creationId xmlns:a16="http://schemas.microsoft.com/office/drawing/2014/main" id="{B195997D-0CC6-481D-B3E8-FC4F50C4D739}"/>
              </a:ext>
            </a:extLst>
          </p:cNvPr>
          <p:cNvPicPr>
            <a:picLocks noChangeAspect="1"/>
          </p:cNvPicPr>
          <p:nvPr/>
        </p:nvPicPr>
        <p:blipFill rotWithShape="1">
          <a:blip r:embed="rId4"/>
          <a:srcRect l="20031" r="16231" b="32778"/>
          <a:stretch/>
        </p:blipFill>
        <p:spPr>
          <a:xfrm>
            <a:off x="10896108" y="3565772"/>
            <a:ext cx="767114" cy="766348"/>
          </a:xfrm>
          <a:prstGeom prst="rect">
            <a:avLst/>
          </a:prstGeom>
        </p:spPr>
      </p:pic>
      <p:sp>
        <p:nvSpPr>
          <p:cNvPr id="13" name="TextBox 12">
            <a:extLst>
              <a:ext uri="{FF2B5EF4-FFF2-40B4-BE49-F238E27FC236}">
                <a16:creationId xmlns:a16="http://schemas.microsoft.com/office/drawing/2014/main" id="{FC684450-CD7A-4FBB-8DEB-60D9320AA301}"/>
              </a:ext>
            </a:extLst>
          </p:cNvPr>
          <p:cNvSpPr txBox="1"/>
          <p:nvPr/>
        </p:nvSpPr>
        <p:spPr>
          <a:xfrm>
            <a:off x="9444757" y="4276416"/>
            <a:ext cx="628505" cy="276999"/>
          </a:xfrm>
          <a:prstGeom prst="rect">
            <a:avLst/>
          </a:prstGeom>
          <a:noFill/>
        </p:spPr>
        <p:txBody>
          <a:bodyPr wrap="none" rtlCol="0">
            <a:spAutoFit/>
          </a:bodyPr>
          <a:lstStyle/>
          <a:p>
            <a:pPr algn="ctr"/>
            <a:r>
              <a:rPr lang="en-US" sz="1200" dirty="0"/>
              <a:t>Master</a:t>
            </a:r>
          </a:p>
        </p:txBody>
      </p:sp>
      <p:sp>
        <p:nvSpPr>
          <p:cNvPr id="14" name="TextBox 13">
            <a:extLst>
              <a:ext uri="{FF2B5EF4-FFF2-40B4-BE49-F238E27FC236}">
                <a16:creationId xmlns:a16="http://schemas.microsoft.com/office/drawing/2014/main" id="{357FA817-5463-4B15-BDFF-A642D991A0A2}"/>
              </a:ext>
            </a:extLst>
          </p:cNvPr>
          <p:cNvSpPr txBox="1"/>
          <p:nvPr/>
        </p:nvSpPr>
        <p:spPr>
          <a:xfrm>
            <a:off x="7766560" y="4276416"/>
            <a:ext cx="848309" cy="600164"/>
          </a:xfrm>
          <a:prstGeom prst="rect">
            <a:avLst/>
          </a:prstGeom>
          <a:noFill/>
        </p:spPr>
        <p:txBody>
          <a:bodyPr wrap="none" rtlCol="0">
            <a:spAutoFit/>
          </a:bodyPr>
          <a:lstStyle/>
          <a:p>
            <a:pPr algn="ctr"/>
            <a:r>
              <a:rPr lang="en-US" sz="1200" dirty="0"/>
              <a:t>Standby</a:t>
            </a:r>
          </a:p>
          <a:p>
            <a:pPr algn="ctr"/>
            <a:r>
              <a:rPr lang="en-US" sz="1200" dirty="0"/>
              <a:t>Master</a:t>
            </a:r>
          </a:p>
          <a:p>
            <a:pPr algn="ctr"/>
            <a:r>
              <a:rPr lang="en-US" sz="900" dirty="0"/>
              <a:t>Asynchronous</a:t>
            </a:r>
          </a:p>
        </p:txBody>
      </p:sp>
      <p:sp>
        <p:nvSpPr>
          <p:cNvPr id="15" name="TextBox 14">
            <a:extLst>
              <a:ext uri="{FF2B5EF4-FFF2-40B4-BE49-F238E27FC236}">
                <a16:creationId xmlns:a16="http://schemas.microsoft.com/office/drawing/2014/main" id="{40411D26-A7B3-4E32-BB96-48F4FD424833}"/>
              </a:ext>
            </a:extLst>
          </p:cNvPr>
          <p:cNvSpPr txBox="1"/>
          <p:nvPr/>
        </p:nvSpPr>
        <p:spPr>
          <a:xfrm>
            <a:off x="10880320" y="4277819"/>
            <a:ext cx="788999" cy="600164"/>
          </a:xfrm>
          <a:prstGeom prst="rect">
            <a:avLst/>
          </a:prstGeom>
          <a:noFill/>
        </p:spPr>
        <p:txBody>
          <a:bodyPr wrap="none" rtlCol="0">
            <a:spAutoFit/>
          </a:bodyPr>
          <a:lstStyle/>
          <a:p>
            <a:pPr algn="ctr"/>
            <a:r>
              <a:rPr lang="en-US" sz="1200" dirty="0"/>
              <a:t>Standby</a:t>
            </a:r>
          </a:p>
          <a:p>
            <a:pPr algn="ctr"/>
            <a:r>
              <a:rPr lang="en-US" sz="1200" dirty="0"/>
              <a:t>Master</a:t>
            </a:r>
          </a:p>
          <a:p>
            <a:pPr algn="ctr"/>
            <a:r>
              <a:rPr lang="en-US" sz="900" dirty="0"/>
              <a:t>Synchronous</a:t>
            </a:r>
          </a:p>
        </p:txBody>
      </p:sp>
      <p:sp>
        <p:nvSpPr>
          <p:cNvPr id="16" name="TextBox 15">
            <a:extLst>
              <a:ext uri="{FF2B5EF4-FFF2-40B4-BE49-F238E27FC236}">
                <a16:creationId xmlns:a16="http://schemas.microsoft.com/office/drawing/2014/main" id="{3DF521A9-9622-40B3-AAF7-5E64B0CC2557}"/>
              </a:ext>
            </a:extLst>
          </p:cNvPr>
          <p:cNvSpPr txBox="1"/>
          <p:nvPr/>
        </p:nvSpPr>
        <p:spPr>
          <a:xfrm>
            <a:off x="8863292" y="1937616"/>
            <a:ext cx="1723293" cy="276999"/>
          </a:xfrm>
          <a:prstGeom prst="rect">
            <a:avLst/>
          </a:prstGeom>
          <a:noFill/>
        </p:spPr>
        <p:txBody>
          <a:bodyPr wrap="none" rtlCol="0">
            <a:spAutoFit/>
          </a:bodyPr>
          <a:lstStyle/>
          <a:p>
            <a:pPr algn="ctr"/>
            <a:r>
              <a:rPr lang="en-US" sz="1200" dirty="0"/>
              <a:t>Load Balanced Followers</a:t>
            </a:r>
          </a:p>
        </p:txBody>
      </p:sp>
      <p:cxnSp>
        <p:nvCxnSpPr>
          <p:cNvPr id="18" name="Straight Arrow Connector 17">
            <a:extLst>
              <a:ext uri="{FF2B5EF4-FFF2-40B4-BE49-F238E27FC236}">
                <a16:creationId xmlns:a16="http://schemas.microsoft.com/office/drawing/2014/main" id="{5BE059DF-D857-4E87-8A8F-B1CE74F4D9F4}"/>
              </a:ext>
            </a:extLst>
          </p:cNvPr>
          <p:cNvCxnSpPr>
            <a:cxnSpLocks/>
          </p:cNvCxnSpPr>
          <p:nvPr/>
        </p:nvCxnSpPr>
        <p:spPr>
          <a:xfrm>
            <a:off x="10088168" y="3948946"/>
            <a:ext cx="80794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5502AFE-2954-4654-B657-ADD9956E1403}"/>
              </a:ext>
            </a:extLst>
          </p:cNvPr>
          <p:cNvCxnSpPr>
            <a:cxnSpLocks/>
          </p:cNvCxnSpPr>
          <p:nvPr/>
        </p:nvCxnSpPr>
        <p:spPr>
          <a:xfrm flipH="1">
            <a:off x="8558086" y="3948946"/>
            <a:ext cx="80234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7884B33-9373-4B49-9078-B5A5F70C26A6}"/>
              </a:ext>
            </a:extLst>
          </p:cNvPr>
          <p:cNvCxnSpPr>
            <a:cxnSpLocks/>
          </p:cNvCxnSpPr>
          <p:nvPr/>
        </p:nvCxnSpPr>
        <p:spPr>
          <a:xfrm>
            <a:off x="9719005" y="3188167"/>
            <a:ext cx="8092" cy="359497"/>
          </a:xfrm>
          <a:prstGeom prst="straightConnector1">
            <a:avLst/>
          </a:prstGeom>
          <a:ln>
            <a:solidFill>
              <a:schemeClr val="bg1">
                <a:lumMod val="6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B45A086-4811-4583-ABF9-80A82D7908E2}"/>
              </a:ext>
            </a:extLst>
          </p:cNvPr>
          <p:cNvCxnSpPr>
            <a:cxnSpLocks/>
          </p:cNvCxnSpPr>
          <p:nvPr/>
        </p:nvCxnSpPr>
        <p:spPr>
          <a:xfrm flipH="1">
            <a:off x="9929018" y="3195728"/>
            <a:ext cx="657567" cy="424346"/>
          </a:xfrm>
          <a:prstGeom prst="straightConnector1">
            <a:avLst/>
          </a:prstGeom>
          <a:ln>
            <a:solidFill>
              <a:schemeClr val="bg1">
                <a:lumMod val="6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727297F-6B9F-4374-8753-67B8F88AAC9B}"/>
              </a:ext>
            </a:extLst>
          </p:cNvPr>
          <p:cNvCxnSpPr>
            <a:cxnSpLocks/>
          </p:cNvCxnSpPr>
          <p:nvPr/>
        </p:nvCxnSpPr>
        <p:spPr>
          <a:xfrm>
            <a:off x="8854751" y="3207933"/>
            <a:ext cx="657567" cy="424346"/>
          </a:xfrm>
          <a:prstGeom prst="straightConnector1">
            <a:avLst/>
          </a:prstGeom>
          <a:ln>
            <a:solidFill>
              <a:schemeClr val="bg1">
                <a:lumMod val="6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42597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1701645" y="3692220"/>
            <a:ext cx="8896401" cy="182919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2774626" y="1776350"/>
            <a:ext cx="6642747" cy="1527042"/>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rapezoid 38"/>
          <p:cNvSpPr/>
          <p:nvPr/>
        </p:nvSpPr>
        <p:spPr>
          <a:xfrm>
            <a:off x="6991737" y="5403130"/>
            <a:ext cx="3149111" cy="515818"/>
          </a:xfrm>
          <a:prstGeom prst="trapezoid">
            <a:avLst>
              <a:gd name="adj" fmla="val 282850"/>
            </a:avLst>
          </a:prstGeom>
          <a:solidFill>
            <a:schemeClr val="accent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dirty="0"/>
          </a:p>
        </p:txBody>
      </p:sp>
      <p:sp>
        <p:nvSpPr>
          <p:cNvPr id="37" name="Trapezoid 36"/>
          <p:cNvSpPr/>
          <p:nvPr/>
        </p:nvSpPr>
        <p:spPr>
          <a:xfrm>
            <a:off x="2011715" y="5403130"/>
            <a:ext cx="3188245" cy="515818"/>
          </a:xfrm>
          <a:prstGeom prst="trapezoid">
            <a:avLst>
              <a:gd name="adj" fmla="val 282850"/>
            </a:avLst>
          </a:prstGeom>
          <a:solidFill>
            <a:schemeClr val="accent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3200" dirty="0"/>
          </a:p>
        </p:txBody>
      </p:sp>
      <p:sp>
        <p:nvSpPr>
          <p:cNvPr id="2" name="Title 1"/>
          <p:cNvSpPr>
            <a:spLocks noGrp="1"/>
          </p:cNvSpPr>
          <p:nvPr>
            <p:ph type="title"/>
          </p:nvPr>
        </p:nvSpPr>
        <p:spPr>
          <a:xfrm>
            <a:off x="609599" y="405310"/>
            <a:ext cx="10972800" cy="425320"/>
          </a:xfrm>
        </p:spPr>
        <p:txBody>
          <a:bodyPr/>
          <a:lstStyle/>
          <a:p>
            <a:r>
              <a:rPr lang="en-US" dirty="0"/>
              <a:t>DAP Reference Architecture – production Example</a:t>
            </a:r>
          </a:p>
        </p:txBody>
      </p:sp>
      <p:grpSp>
        <p:nvGrpSpPr>
          <p:cNvPr id="12" name="Group 11"/>
          <p:cNvGrpSpPr/>
          <p:nvPr/>
        </p:nvGrpSpPr>
        <p:grpSpPr>
          <a:xfrm>
            <a:off x="2963384" y="1904634"/>
            <a:ext cx="6265229" cy="1221837"/>
            <a:chOff x="2196001" y="4787491"/>
            <a:chExt cx="8158398" cy="1221837"/>
          </a:xfrm>
        </p:grpSpPr>
        <p:sp>
          <p:nvSpPr>
            <p:cNvPr id="4" name="Rounded Rectangle 3"/>
            <p:cNvSpPr/>
            <p:nvPr/>
          </p:nvSpPr>
          <p:spPr>
            <a:xfrm>
              <a:off x="2196001" y="4787491"/>
              <a:ext cx="2329498" cy="1221837"/>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a:p>
              <a:r>
                <a:rPr lang="en-US" dirty="0"/>
                <a:t>DR</a:t>
              </a:r>
            </a:p>
            <a:p>
              <a:endParaRPr lang="en-US" dirty="0"/>
            </a:p>
            <a:p>
              <a:endParaRPr lang="en-US" dirty="0"/>
            </a:p>
            <a:p>
              <a:endParaRPr lang="en-US" dirty="0"/>
            </a:p>
            <a:p>
              <a:endParaRPr lang="en-US" dirty="0"/>
            </a:p>
          </p:txBody>
        </p:sp>
        <p:sp>
          <p:nvSpPr>
            <p:cNvPr id="5" name="Rounded Rectangle 4"/>
            <p:cNvSpPr/>
            <p:nvPr/>
          </p:nvSpPr>
          <p:spPr>
            <a:xfrm>
              <a:off x="4988254" y="4787492"/>
              <a:ext cx="5366145" cy="121429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a:p>
              <a:pPr algn="r"/>
              <a:r>
                <a:rPr lang="en-US" dirty="0"/>
                <a:t>DC</a:t>
              </a:r>
            </a:p>
            <a:p>
              <a:pPr algn="r"/>
              <a:endParaRPr lang="en-US" dirty="0"/>
            </a:p>
            <a:p>
              <a:pPr algn="r"/>
              <a:endParaRPr lang="en-US" dirty="0"/>
            </a:p>
            <a:p>
              <a:pPr algn="r"/>
              <a:endParaRPr lang="en-US" dirty="0"/>
            </a:p>
            <a:p>
              <a:pPr algn="r"/>
              <a:endParaRPr lang="en-US" dirty="0"/>
            </a:p>
          </p:txBody>
        </p:sp>
        <p:sp>
          <p:nvSpPr>
            <p:cNvPr id="6" name="Oval 5"/>
            <p:cNvSpPr/>
            <p:nvPr/>
          </p:nvSpPr>
          <p:spPr>
            <a:xfrm>
              <a:off x="5804205" y="4975735"/>
              <a:ext cx="952564"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M</a:t>
              </a:r>
            </a:p>
          </p:txBody>
        </p:sp>
        <p:sp>
          <p:nvSpPr>
            <p:cNvPr id="7" name="Oval 6"/>
            <p:cNvSpPr/>
            <p:nvPr/>
          </p:nvSpPr>
          <p:spPr>
            <a:xfrm>
              <a:off x="2908024" y="4961811"/>
              <a:ext cx="952564"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S</a:t>
              </a:r>
              <a:endParaRPr lang="en-US" sz="4400" baseline="-25000" dirty="0"/>
            </a:p>
          </p:txBody>
        </p:sp>
        <p:sp>
          <p:nvSpPr>
            <p:cNvPr id="8" name="Oval 7"/>
            <p:cNvSpPr/>
            <p:nvPr/>
          </p:nvSpPr>
          <p:spPr>
            <a:xfrm>
              <a:off x="8734654" y="4951588"/>
              <a:ext cx="952564"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S</a:t>
              </a:r>
              <a:endParaRPr lang="en-US" sz="4400" baseline="-25000" dirty="0"/>
            </a:p>
          </p:txBody>
        </p:sp>
        <p:sp>
          <p:nvSpPr>
            <p:cNvPr id="10" name="Right Arrow 9"/>
            <p:cNvSpPr/>
            <p:nvPr/>
          </p:nvSpPr>
          <p:spPr>
            <a:xfrm>
              <a:off x="6674466" y="5091060"/>
              <a:ext cx="1993720" cy="627328"/>
            </a:xfrm>
            <a:prstGeom prst="rightArrow">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Sync</a:t>
              </a:r>
            </a:p>
          </p:txBody>
        </p:sp>
        <p:sp>
          <p:nvSpPr>
            <p:cNvPr id="11" name="Left Arrow 10"/>
            <p:cNvSpPr/>
            <p:nvPr/>
          </p:nvSpPr>
          <p:spPr>
            <a:xfrm>
              <a:off x="3901324" y="5111252"/>
              <a:ext cx="1962942" cy="588732"/>
            </a:xfrm>
            <a:prstGeom prst="leftArrow">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Async</a:t>
              </a:r>
              <a:endParaRPr lang="en-US" sz="1400" dirty="0"/>
            </a:p>
          </p:txBody>
        </p:sp>
      </p:grpSp>
      <p:sp>
        <p:nvSpPr>
          <p:cNvPr id="13" name="Oval 12"/>
          <p:cNvSpPr/>
          <p:nvPr/>
        </p:nvSpPr>
        <p:spPr>
          <a:xfrm>
            <a:off x="5638800" y="3004903"/>
            <a:ext cx="914400" cy="914400"/>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LB w</a:t>
            </a:r>
            <a:r>
              <a:rPr lang="en-US" sz="1200">
                <a:solidFill>
                  <a:schemeClr val="tx1"/>
                </a:solidFill>
              </a:rPr>
              <a:t>/ Health check</a:t>
            </a:r>
            <a:endParaRPr lang="en-US" sz="1200" dirty="0">
              <a:solidFill>
                <a:schemeClr val="tx1"/>
              </a:solidFill>
            </a:endParaRPr>
          </a:p>
        </p:txBody>
      </p:sp>
      <p:grpSp>
        <p:nvGrpSpPr>
          <p:cNvPr id="63" name="Group 62"/>
          <p:cNvGrpSpPr/>
          <p:nvPr/>
        </p:nvGrpSpPr>
        <p:grpSpPr>
          <a:xfrm>
            <a:off x="1949319" y="3882596"/>
            <a:ext cx="3465046" cy="1696216"/>
            <a:chOff x="1949319" y="3882596"/>
            <a:chExt cx="3465046" cy="1696216"/>
          </a:xfrm>
        </p:grpSpPr>
        <p:sp>
          <p:nvSpPr>
            <p:cNvPr id="30" name="Rounded Rectangle 29"/>
            <p:cNvSpPr/>
            <p:nvPr/>
          </p:nvSpPr>
          <p:spPr>
            <a:xfrm>
              <a:off x="1949319" y="3882596"/>
              <a:ext cx="3465046" cy="1439278"/>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t>Cloud</a:t>
              </a:r>
            </a:p>
          </p:txBody>
        </p:sp>
        <p:sp>
          <p:nvSpPr>
            <p:cNvPr id="31" name="Oval 30"/>
            <p:cNvSpPr/>
            <p:nvPr/>
          </p:nvSpPr>
          <p:spPr>
            <a:xfrm>
              <a:off x="3937633" y="4335979"/>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F</a:t>
              </a:r>
            </a:p>
          </p:txBody>
        </p:sp>
        <p:sp>
          <p:nvSpPr>
            <p:cNvPr id="32" name="Oval 31"/>
            <p:cNvSpPr/>
            <p:nvPr/>
          </p:nvSpPr>
          <p:spPr>
            <a:xfrm>
              <a:off x="2509063" y="4318986"/>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F</a:t>
              </a:r>
            </a:p>
          </p:txBody>
        </p:sp>
        <p:sp>
          <p:nvSpPr>
            <p:cNvPr id="34" name="Oval 33"/>
            <p:cNvSpPr/>
            <p:nvPr/>
          </p:nvSpPr>
          <p:spPr>
            <a:xfrm>
              <a:off x="3282387" y="5030172"/>
              <a:ext cx="548640" cy="548640"/>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LB</a:t>
              </a:r>
            </a:p>
          </p:txBody>
        </p:sp>
      </p:grpSp>
      <p:sp>
        <p:nvSpPr>
          <p:cNvPr id="48" name="Rounded Rectangle 47"/>
          <p:cNvSpPr/>
          <p:nvPr/>
        </p:nvSpPr>
        <p:spPr>
          <a:xfrm>
            <a:off x="1908121" y="5914443"/>
            <a:ext cx="3464476" cy="53824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CI-CD Tools / Applications</a:t>
            </a:r>
          </a:p>
        </p:txBody>
      </p:sp>
      <p:sp>
        <p:nvSpPr>
          <p:cNvPr id="49" name="Rounded Rectangle 48"/>
          <p:cNvSpPr/>
          <p:nvPr/>
        </p:nvSpPr>
        <p:spPr>
          <a:xfrm>
            <a:off x="6753536" y="5914443"/>
            <a:ext cx="3530041" cy="53824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CI-CD Tools / Applications</a:t>
            </a:r>
          </a:p>
        </p:txBody>
      </p:sp>
      <p:grpSp>
        <p:nvGrpSpPr>
          <p:cNvPr id="52" name="Group 51"/>
          <p:cNvGrpSpPr/>
          <p:nvPr/>
        </p:nvGrpSpPr>
        <p:grpSpPr>
          <a:xfrm flipH="1">
            <a:off x="2874824" y="3462102"/>
            <a:ext cx="2763977" cy="873877"/>
            <a:chOff x="6247133" y="3451539"/>
            <a:chExt cx="4312362" cy="873877"/>
          </a:xfrm>
        </p:grpSpPr>
        <p:cxnSp>
          <p:nvCxnSpPr>
            <p:cNvPr id="53" name="Elbow Connector 52"/>
            <p:cNvCxnSpPr>
              <a:stCxn id="13" idx="2"/>
              <a:endCxn id="31" idx="0"/>
            </p:cNvCxnSpPr>
            <p:nvPr/>
          </p:nvCxnSpPr>
          <p:spPr>
            <a:xfrm rot="10800000" flipH="1" flipV="1">
              <a:off x="6247135" y="3451540"/>
              <a:ext cx="2083505" cy="873876"/>
            </a:xfrm>
            <a:prstGeom prst="bentConnector2">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3" idx="2"/>
              <a:endCxn id="32" idx="0"/>
            </p:cNvCxnSpPr>
            <p:nvPr/>
          </p:nvCxnSpPr>
          <p:spPr>
            <a:xfrm rot="10800000" flipH="1" flipV="1">
              <a:off x="6247133" y="3451539"/>
              <a:ext cx="4312362" cy="856883"/>
            </a:xfrm>
            <a:prstGeom prst="bentConnector2">
              <a:avLst/>
            </a:prstGeom>
            <a:ln w="76200">
              <a:solidFill>
                <a:schemeClr val="accent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6822931" y="3882596"/>
            <a:ext cx="3465046" cy="1716550"/>
            <a:chOff x="1949319" y="3882596"/>
            <a:chExt cx="3465046" cy="1716550"/>
          </a:xfrm>
        </p:grpSpPr>
        <p:sp>
          <p:nvSpPr>
            <p:cNvPr id="65" name="Rounded Rectangle 64"/>
            <p:cNvSpPr/>
            <p:nvPr/>
          </p:nvSpPr>
          <p:spPr>
            <a:xfrm>
              <a:off x="1949319" y="3882596"/>
              <a:ext cx="3465046" cy="1439278"/>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a:t>OpenShift</a:t>
              </a:r>
            </a:p>
            <a:p>
              <a:r>
                <a:rPr lang="en-US" dirty="0"/>
                <a:t>/ k8s</a:t>
              </a:r>
            </a:p>
          </p:txBody>
        </p:sp>
        <p:sp>
          <p:nvSpPr>
            <p:cNvPr id="66" name="Oval 65"/>
            <p:cNvSpPr/>
            <p:nvPr/>
          </p:nvSpPr>
          <p:spPr>
            <a:xfrm>
              <a:off x="4266073" y="4335979"/>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a:t>F</a:t>
              </a:r>
            </a:p>
          </p:txBody>
        </p:sp>
        <p:sp>
          <p:nvSpPr>
            <p:cNvPr id="67" name="Oval 66"/>
            <p:cNvSpPr/>
            <p:nvPr/>
          </p:nvSpPr>
          <p:spPr>
            <a:xfrm>
              <a:off x="2837503" y="4318986"/>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F</a:t>
              </a:r>
            </a:p>
          </p:txBody>
        </p:sp>
        <p:sp>
          <p:nvSpPr>
            <p:cNvPr id="68" name="Oval 67"/>
            <p:cNvSpPr/>
            <p:nvPr/>
          </p:nvSpPr>
          <p:spPr>
            <a:xfrm>
              <a:off x="3506521" y="5050506"/>
              <a:ext cx="548640" cy="548640"/>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LB</a:t>
              </a:r>
            </a:p>
          </p:txBody>
        </p:sp>
      </p:grpSp>
      <p:grpSp>
        <p:nvGrpSpPr>
          <p:cNvPr id="70" name="Group 69"/>
          <p:cNvGrpSpPr/>
          <p:nvPr/>
        </p:nvGrpSpPr>
        <p:grpSpPr>
          <a:xfrm>
            <a:off x="6553200" y="3462103"/>
            <a:ext cx="2952245" cy="873876"/>
            <a:chOff x="6282743" y="3451540"/>
            <a:chExt cx="4606101" cy="873876"/>
          </a:xfrm>
        </p:grpSpPr>
        <p:cxnSp>
          <p:nvCxnSpPr>
            <p:cNvPr id="71" name="Elbow Connector 70"/>
            <p:cNvCxnSpPr>
              <a:stCxn id="13" idx="6"/>
              <a:endCxn id="67" idx="0"/>
            </p:cNvCxnSpPr>
            <p:nvPr/>
          </p:nvCxnSpPr>
          <p:spPr>
            <a:xfrm>
              <a:off x="6282743" y="3451540"/>
              <a:ext cx="2377242" cy="856883"/>
            </a:xfrm>
            <a:prstGeom prst="bentConnector2">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6"/>
              <a:endCxn id="66" idx="0"/>
            </p:cNvCxnSpPr>
            <p:nvPr/>
          </p:nvCxnSpPr>
          <p:spPr>
            <a:xfrm>
              <a:off x="6282743" y="3451540"/>
              <a:ext cx="4606101" cy="873876"/>
            </a:xfrm>
            <a:prstGeom prst="bentConnector2">
              <a:avLst/>
            </a:prstGeom>
            <a:ln w="76200">
              <a:solidFill>
                <a:schemeClr val="accent1"/>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97" name="Rectangle 96"/>
          <p:cNvSpPr/>
          <p:nvPr/>
        </p:nvSpPr>
        <p:spPr>
          <a:xfrm>
            <a:off x="5569296" y="1503491"/>
            <a:ext cx="1141787" cy="307777"/>
          </a:xfrm>
          <a:prstGeom prst="rect">
            <a:avLst/>
          </a:prstGeom>
        </p:spPr>
        <p:txBody>
          <a:bodyPr wrap="none">
            <a:spAutoFit/>
          </a:bodyPr>
          <a:lstStyle/>
          <a:p>
            <a:r>
              <a:rPr lang="en-US" sz="1400" b="1" dirty="0">
                <a:solidFill>
                  <a:schemeClr val="tx1">
                    <a:lumMod val="50000"/>
                    <a:lumOff val="50000"/>
                  </a:schemeClr>
                </a:solidFill>
              </a:rPr>
              <a:t>Synchronizer</a:t>
            </a:r>
            <a:endParaRPr lang="en-US" sz="1400" dirty="0"/>
          </a:p>
        </p:txBody>
      </p:sp>
      <p:sp>
        <p:nvSpPr>
          <p:cNvPr id="19" name="Rounded Rectangle 18"/>
          <p:cNvSpPr/>
          <p:nvPr/>
        </p:nvSpPr>
        <p:spPr>
          <a:xfrm>
            <a:off x="4401543" y="1132856"/>
            <a:ext cx="3388912" cy="393639"/>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Enterprise Vault</a:t>
            </a:r>
          </a:p>
        </p:txBody>
      </p:sp>
      <p:cxnSp>
        <p:nvCxnSpPr>
          <p:cNvPr id="22" name="Straight Arrow Connector 21"/>
          <p:cNvCxnSpPr>
            <a:cxnSpLocks/>
          </p:cNvCxnSpPr>
          <p:nvPr/>
        </p:nvCxnSpPr>
        <p:spPr>
          <a:xfrm>
            <a:off x="6095999" y="1545157"/>
            <a:ext cx="0" cy="54312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887578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environment and </a:t>
            </a:r>
            <a:r>
              <a:rPr lang="en-US" dirty="0" err="1"/>
              <a:t>skytap</a:t>
            </a:r>
            <a:endParaRPr lang="en-US" dirty="0"/>
          </a:p>
        </p:txBody>
      </p:sp>
      <p:sp>
        <p:nvSpPr>
          <p:cNvPr id="2" name="TextBox 1">
            <a:extLst>
              <a:ext uri="{FF2B5EF4-FFF2-40B4-BE49-F238E27FC236}">
                <a16:creationId xmlns:a16="http://schemas.microsoft.com/office/drawing/2014/main" id="{1D55EC22-E596-B044-B4D6-3D3D0B1880B5}"/>
              </a:ext>
            </a:extLst>
          </p:cNvPr>
          <p:cNvSpPr txBox="1"/>
          <p:nvPr/>
        </p:nvSpPr>
        <p:spPr>
          <a:xfrm>
            <a:off x="6925456" y="3327816"/>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126066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1701645" y="1807494"/>
            <a:ext cx="8896401" cy="3713916"/>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599" y="405310"/>
            <a:ext cx="10972800" cy="425320"/>
          </a:xfrm>
        </p:spPr>
        <p:txBody>
          <a:bodyPr/>
          <a:lstStyle/>
          <a:p>
            <a:pPr algn="ctr"/>
            <a:r>
              <a:rPr lang="en-US" dirty="0"/>
              <a:t>Today’s lab environment</a:t>
            </a:r>
          </a:p>
        </p:txBody>
      </p:sp>
      <p:grpSp>
        <p:nvGrpSpPr>
          <p:cNvPr id="12" name="Group 11"/>
          <p:cNvGrpSpPr/>
          <p:nvPr/>
        </p:nvGrpSpPr>
        <p:grpSpPr>
          <a:xfrm>
            <a:off x="5058706" y="1904635"/>
            <a:ext cx="1884047" cy="1214296"/>
            <a:chOff x="4988254" y="4787492"/>
            <a:chExt cx="2453351" cy="1214296"/>
          </a:xfrm>
        </p:grpSpPr>
        <p:sp>
          <p:nvSpPr>
            <p:cNvPr id="5" name="Rounded Rectangle 4"/>
            <p:cNvSpPr/>
            <p:nvPr/>
          </p:nvSpPr>
          <p:spPr>
            <a:xfrm>
              <a:off x="4988254" y="4787492"/>
              <a:ext cx="2453351" cy="121429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a:p>
              <a:pPr algn="r"/>
              <a:endParaRPr lang="en-US" dirty="0"/>
            </a:p>
            <a:p>
              <a:pPr algn="r"/>
              <a:endParaRPr lang="en-US" dirty="0"/>
            </a:p>
            <a:p>
              <a:pPr algn="r"/>
              <a:endParaRPr lang="en-US" dirty="0"/>
            </a:p>
            <a:p>
              <a:pPr algn="r"/>
              <a:endParaRPr lang="en-US" dirty="0"/>
            </a:p>
            <a:p>
              <a:pPr algn="r"/>
              <a:endParaRPr lang="en-US" dirty="0"/>
            </a:p>
          </p:txBody>
        </p:sp>
        <p:sp>
          <p:nvSpPr>
            <p:cNvPr id="6" name="Oval 5"/>
            <p:cNvSpPr/>
            <p:nvPr/>
          </p:nvSpPr>
          <p:spPr>
            <a:xfrm>
              <a:off x="5804205" y="4975735"/>
              <a:ext cx="952564"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M</a:t>
              </a:r>
            </a:p>
          </p:txBody>
        </p:sp>
      </p:grpSp>
      <p:grpSp>
        <p:nvGrpSpPr>
          <p:cNvPr id="64" name="Group 63"/>
          <p:cNvGrpSpPr/>
          <p:nvPr/>
        </p:nvGrpSpPr>
        <p:grpSpPr>
          <a:xfrm>
            <a:off x="4733295" y="3914069"/>
            <a:ext cx="5163180" cy="1439278"/>
            <a:chOff x="1949319" y="3882596"/>
            <a:chExt cx="3465046" cy="1439278"/>
          </a:xfrm>
        </p:grpSpPr>
        <p:sp>
          <p:nvSpPr>
            <p:cNvPr id="65" name="Rounded Rectangle 64"/>
            <p:cNvSpPr/>
            <p:nvPr/>
          </p:nvSpPr>
          <p:spPr>
            <a:xfrm>
              <a:off x="1949319" y="3882596"/>
              <a:ext cx="3465046" cy="1439278"/>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a:t>OpenShift</a:t>
              </a:r>
            </a:p>
            <a:p>
              <a:r>
                <a:rPr lang="en-US" dirty="0"/>
                <a:t>/ k8s</a:t>
              </a:r>
            </a:p>
          </p:txBody>
        </p:sp>
        <p:sp>
          <p:nvSpPr>
            <p:cNvPr id="67" name="Oval 66"/>
            <p:cNvSpPr/>
            <p:nvPr/>
          </p:nvSpPr>
          <p:spPr>
            <a:xfrm>
              <a:off x="2565935" y="4318985"/>
              <a:ext cx="534421" cy="773991"/>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F</a:t>
              </a:r>
            </a:p>
          </p:txBody>
        </p:sp>
      </p:grpSp>
      <p:sp>
        <p:nvSpPr>
          <p:cNvPr id="97" name="Rectangle 96"/>
          <p:cNvSpPr/>
          <p:nvPr/>
        </p:nvSpPr>
        <p:spPr>
          <a:xfrm>
            <a:off x="6000729" y="1526495"/>
            <a:ext cx="1141787" cy="307777"/>
          </a:xfrm>
          <a:prstGeom prst="rect">
            <a:avLst/>
          </a:prstGeom>
        </p:spPr>
        <p:txBody>
          <a:bodyPr wrap="none">
            <a:spAutoFit/>
          </a:bodyPr>
          <a:lstStyle/>
          <a:p>
            <a:r>
              <a:rPr lang="en-US" sz="1400" b="1" dirty="0">
                <a:solidFill>
                  <a:schemeClr val="tx1">
                    <a:lumMod val="50000"/>
                    <a:lumOff val="50000"/>
                  </a:schemeClr>
                </a:solidFill>
              </a:rPr>
              <a:t>Synchronizer</a:t>
            </a:r>
            <a:endParaRPr lang="en-US" sz="1400" dirty="0"/>
          </a:p>
        </p:txBody>
      </p:sp>
      <p:sp>
        <p:nvSpPr>
          <p:cNvPr id="19" name="Rounded Rectangle 18"/>
          <p:cNvSpPr/>
          <p:nvPr/>
        </p:nvSpPr>
        <p:spPr>
          <a:xfrm>
            <a:off x="4352559" y="1132856"/>
            <a:ext cx="3388912" cy="393639"/>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Enterprise Vault</a:t>
            </a:r>
          </a:p>
        </p:txBody>
      </p:sp>
      <p:cxnSp>
        <p:nvCxnSpPr>
          <p:cNvPr id="22" name="Straight Arrow Connector 21"/>
          <p:cNvCxnSpPr>
            <a:cxnSpLocks/>
          </p:cNvCxnSpPr>
          <p:nvPr/>
        </p:nvCxnSpPr>
        <p:spPr>
          <a:xfrm>
            <a:off x="6047015" y="1545157"/>
            <a:ext cx="0" cy="54312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9C24155D-98C1-4E2D-833B-043EE8DFA2DB}"/>
              </a:ext>
            </a:extLst>
          </p:cNvPr>
          <p:cNvSpPr/>
          <p:nvPr/>
        </p:nvSpPr>
        <p:spPr>
          <a:xfrm>
            <a:off x="2543149" y="306324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J</a:t>
            </a:r>
          </a:p>
        </p:txBody>
      </p:sp>
      <p:cxnSp>
        <p:nvCxnSpPr>
          <p:cNvPr id="51" name="Elbow Connector 70">
            <a:extLst>
              <a:ext uri="{FF2B5EF4-FFF2-40B4-BE49-F238E27FC236}">
                <a16:creationId xmlns:a16="http://schemas.microsoft.com/office/drawing/2014/main" id="{77185243-15FA-4F0B-8016-60187194B86A}"/>
              </a:ext>
            </a:extLst>
          </p:cNvPr>
          <p:cNvCxnSpPr>
            <a:cxnSpLocks/>
            <a:stCxn id="6" idx="2"/>
          </p:cNvCxnSpPr>
          <p:nvPr/>
        </p:nvCxnSpPr>
        <p:spPr>
          <a:xfrm rot="10800000" flipV="1">
            <a:off x="2869942" y="2458638"/>
            <a:ext cx="2815372" cy="659550"/>
          </a:xfrm>
          <a:prstGeom prst="bentConnector3">
            <a:avLst>
              <a:gd name="adj1" fmla="val 100044"/>
            </a:avLst>
          </a:prstGeom>
          <a:ln w="76200">
            <a:headEnd type="triangle"/>
            <a:tailEnd type="none"/>
          </a:ln>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3A33DE85-7AAE-4506-8D4B-BC16259151FF}"/>
              </a:ext>
            </a:extLst>
          </p:cNvPr>
          <p:cNvSpPr/>
          <p:nvPr/>
        </p:nvSpPr>
        <p:spPr>
          <a:xfrm>
            <a:off x="8418415" y="4350458"/>
            <a:ext cx="1215442" cy="773991"/>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 2</a:t>
            </a:r>
          </a:p>
        </p:txBody>
      </p:sp>
      <p:sp>
        <p:nvSpPr>
          <p:cNvPr id="57" name="Oval 56">
            <a:extLst>
              <a:ext uri="{FF2B5EF4-FFF2-40B4-BE49-F238E27FC236}">
                <a16:creationId xmlns:a16="http://schemas.microsoft.com/office/drawing/2014/main" id="{0A533312-48CF-4160-B50B-FE83DC523CB8}"/>
              </a:ext>
            </a:extLst>
          </p:cNvPr>
          <p:cNvSpPr/>
          <p:nvPr/>
        </p:nvSpPr>
        <p:spPr>
          <a:xfrm>
            <a:off x="6998988" y="4350458"/>
            <a:ext cx="1328583" cy="773991"/>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APP1</a:t>
            </a:r>
          </a:p>
        </p:txBody>
      </p:sp>
      <p:cxnSp>
        <p:nvCxnSpPr>
          <p:cNvPr id="58" name="Elbow Connector 70">
            <a:extLst>
              <a:ext uri="{FF2B5EF4-FFF2-40B4-BE49-F238E27FC236}">
                <a16:creationId xmlns:a16="http://schemas.microsoft.com/office/drawing/2014/main" id="{27018077-D35B-4023-807D-93277D362FD4}"/>
              </a:ext>
            </a:extLst>
          </p:cNvPr>
          <p:cNvCxnSpPr>
            <a:cxnSpLocks/>
            <a:stCxn id="56" idx="0"/>
          </p:cNvCxnSpPr>
          <p:nvPr/>
        </p:nvCxnSpPr>
        <p:spPr>
          <a:xfrm rot="16200000" flipH="1" flipV="1">
            <a:off x="7612478" y="3095378"/>
            <a:ext cx="158578" cy="2668738"/>
          </a:xfrm>
          <a:prstGeom prst="bentConnector4">
            <a:avLst>
              <a:gd name="adj1" fmla="val -144156"/>
              <a:gd name="adj2" fmla="val 77906"/>
            </a:avLst>
          </a:prstGeom>
          <a:ln w="76200">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9" name="Elbow Connector 70">
            <a:extLst>
              <a:ext uri="{FF2B5EF4-FFF2-40B4-BE49-F238E27FC236}">
                <a16:creationId xmlns:a16="http://schemas.microsoft.com/office/drawing/2014/main" id="{2E77C5FD-E3C4-45EB-BF6A-33E48753F3FE}"/>
              </a:ext>
            </a:extLst>
          </p:cNvPr>
          <p:cNvCxnSpPr>
            <a:cxnSpLocks/>
            <a:stCxn id="67" idx="6"/>
            <a:endCxn id="57" idx="2"/>
          </p:cNvCxnSpPr>
          <p:nvPr/>
        </p:nvCxnSpPr>
        <p:spPr>
          <a:xfrm>
            <a:off x="6448427" y="4737454"/>
            <a:ext cx="550561" cy="12700"/>
          </a:xfrm>
          <a:prstGeom prst="bentConnector3">
            <a:avLst>
              <a:gd name="adj1" fmla="val 35171"/>
            </a:avLst>
          </a:prstGeom>
          <a:ln w="76200">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8" name="Elbow Connector 70">
            <a:extLst>
              <a:ext uri="{FF2B5EF4-FFF2-40B4-BE49-F238E27FC236}">
                <a16:creationId xmlns:a16="http://schemas.microsoft.com/office/drawing/2014/main" id="{3290081D-E6E9-A943-92DF-DC98610306E8}"/>
              </a:ext>
            </a:extLst>
          </p:cNvPr>
          <p:cNvCxnSpPr>
            <a:cxnSpLocks/>
            <a:stCxn id="6" idx="4"/>
            <a:endCxn id="67" idx="0"/>
          </p:cNvCxnSpPr>
          <p:nvPr/>
        </p:nvCxnSpPr>
        <p:spPr>
          <a:xfrm rot="5400000">
            <a:off x="5287639" y="3587023"/>
            <a:ext cx="1526060" cy="811"/>
          </a:xfrm>
          <a:prstGeom prst="bentConnector3">
            <a:avLst>
              <a:gd name="adj1" fmla="val 50000"/>
            </a:avLst>
          </a:prstGeom>
          <a:ln w="76200">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A48B99DC-ED14-A74A-8600-5BC95707ACFF}"/>
              </a:ext>
            </a:extLst>
          </p:cNvPr>
          <p:cNvSpPr txBox="1"/>
          <p:nvPr/>
        </p:nvSpPr>
        <p:spPr>
          <a:xfrm>
            <a:off x="7282543" y="620486"/>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15194215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EAB2E-047C-974B-80FA-E0775CD226F0}"/>
              </a:ext>
            </a:extLst>
          </p:cNvPr>
          <p:cNvSpPr>
            <a:spLocks noGrp="1"/>
          </p:cNvSpPr>
          <p:nvPr>
            <p:ph sz="half" idx="1"/>
          </p:nvPr>
        </p:nvSpPr>
        <p:spPr/>
        <p:txBody>
          <a:bodyPr>
            <a:normAutofit/>
          </a:bodyPr>
          <a:lstStyle/>
          <a:p>
            <a:r>
              <a:rPr lang="en-US" dirty="0"/>
              <a:t>Detailed guide that walks you through each lab. </a:t>
            </a:r>
          </a:p>
          <a:p>
            <a:r>
              <a:rPr lang="en-US" dirty="0"/>
              <a:t>Please make sure to read each section of the guide when following the labs.</a:t>
            </a:r>
          </a:p>
          <a:p>
            <a:r>
              <a:rPr lang="en-US" dirty="0"/>
              <a:t>Guide is available as a PDF on the “Resources” pop out in </a:t>
            </a:r>
            <a:r>
              <a:rPr lang="en-US" dirty="0" err="1"/>
              <a:t>SkyTap</a:t>
            </a:r>
            <a:r>
              <a:rPr lang="en-US" dirty="0"/>
              <a:t>.</a:t>
            </a:r>
          </a:p>
          <a:p>
            <a:r>
              <a:rPr lang="en-US" dirty="0"/>
              <a:t>Click on the PDF to download the guide.</a:t>
            </a:r>
          </a:p>
        </p:txBody>
      </p:sp>
      <p:pic>
        <p:nvPicPr>
          <p:cNvPr id="13" name="Content Placeholder 12" descr="A screenshot of a computer&#10;&#10;Description automatically generated">
            <a:extLst>
              <a:ext uri="{FF2B5EF4-FFF2-40B4-BE49-F238E27FC236}">
                <a16:creationId xmlns:a16="http://schemas.microsoft.com/office/drawing/2014/main" id="{6B89264B-41B5-0F48-BB0B-41A32751E9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1" y="1182050"/>
            <a:ext cx="5778500" cy="4571999"/>
          </a:xfrm>
        </p:spPr>
      </p:pic>
      <p:sp>
        <p:nvSpPr>
          <p:cNvPr id="3" name="Title 2">
            <a:extLst>
              <a:ext uri="{FF2B5EF4-FFF2-40B4-BE49-F238E27FC236}">
                <a16:creationId xmlns:a16="http://schemas.microsoft.com/office/drawing/2014/main" id="{B02ACBA3-140F-F04F-A05E-C85F4CAFC3AA}"/>
              </a:ext>
            </a:extLst>
          </p:cNvPr>
          <p:cNvSpPr>
            <a:spLocks noGrp="1"/>
          </p:cNvSpPr>
          <p:nvPr>
            <p:ph type="title"/>
          </p:nvPr>
        </p:nvSpPr>
        <p:spPr/>
        <p:txBody>
          <a:bodyPr anchor="b">
            <a:normAutofit/>
          </a:bodyPr>
          <a:lstStyle/>
          <a:p>
            <a:r>
              <a:rPr lang="en-US" dirty="0"/>
              <a:t>Workshop guide</a:t>
            </a:r>
          </a:p>
        </p:txBody>
      </p:sp>
      <p:sp>
        <p:nvSpPr>
          <p:cNvPr id="4" name="Slide Number Placeholder 3">
            <a:extLst>
              <a:ext uri="{FF2B5EF4-FFF2-40B4-BE49-F238E27FC236}">
                <a16:creationId xmlns:a16="http://schemas.microsoft.com/office/drawing/2014/main" id="{F8EF586D-BC28-214D-9BB2-306D4372AA1C}"/>
              </a:ext>
            </a:extLst>
          </p:cNvPr>
          <p:cNvSpPr>
            <a:spLocks noGrp="1"/>
          </p:cNvSpPr>
          <p:nvPr>
            <p:ph type="sldNum" sz="quarter" idx="12"/>
          </p:nvPr>
        </p:nvSpPr>
        <p:spPr/>
        <p:txBody>
          <a:bodyPr anchor="ctr">
            <a:normAutofit/>
          </a:bodyPr>
          <a:lstStyle/>
          <a:p>
            <a:pPr>
              <a:spcAft>
                <a:spcPts val="600"/>
              </a:spcAft>
            </a:pPr>
            <a:fld id="{3DB5E446-421A-E746-A83E-D1D14D8D9CBB}" type="slidenum">
              <a:rPr lang="en-US" smtClean="0">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81146522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FA39D2-D6E4-4348-B824-0FC50522E3B1}"/>
              </a:ext>
            </a:extLst>
          </p:cNvPr>
          <p:cNvSpPr>
            <a:spLocks noGrp="1"/>
          </p:cNvSpPr>
          <p:nvPr>
            <p:ph sz="half" idx="1"/>
          </p:nvPr>
        </p:nvSpPr>
        <p:spPr/>
        <p:txBody>
          <a:bodyPr/>
          <a:lstStyle/>
          <a:p>
            <a:r>
              <a:rPr lang="en-US" dirty="0"/>
              <a:t>Close the pop out if you want to get it out of the way. </a:t>
            </a:r>
          </a:p>
        </p:txBody>
      </p:sp>
      <p:pic>
        <p:nvPicPr>
          <p:cNvPr id="8" name="Content Placeholder 7" descr="A screenshot of a cell phone&#10;&#10;Description automatically generated">
            <a:extLst>
              <a:ext uri="{FF2B5EF4-FFF2-40B4-BE49-F238E27FC236}">
                <a16:creationId xmlns:a16="http://schemas.microsoft.com/office/drawing/2014/main" id="{012FDE1A-E83A-554C-B520-698710AB5E3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3513" y="1697864"/>
            <a:ext cx="5360987" cy="3541647"/>
          </a:xfrm>
        </p:spPr>
      </p:pic>
      <p:sp>
        <p:nvSpPr>
          <p:cNvPr id="3" name="Title 2">
            <a:extLst>
              <a:ext uri="{FF2B5EF4-FFF2-40B4-BE49-F238E27FC236}">
                <a16:creationId xmlns:a16="http://schemas.microsoft.com/office/drawing/2014/main" id="{0F6641EF-72CD-9F4F-8F05-15C349032723}"/>
              </a:ext>
            </a:extLst>
          </p:cNvPr>
          <p:cNvSpPr>
            <a:spLocks noGrp="1"/>
          </p:cNvSpPr>
          <p:nvPr>
            <p:ph type="title"/>
          </p:nvPr>
        </p:nvSpPr>
        <p:spPr/>
        <p:txBody>
          <a:bodyPr/>
          <a:lstStyle/>
          <a:p>
            <a:r>
              <a:rPr lang="en-US" dirty="0"/>
              <a:t>Workshop Guide cont.</a:t>
            </a:r>
          </a:p>
        </p:txBody>
      </p:sp>
      <p:sp>
        <p:nvSpPr>
          <p:cNvPr id="4" name="Slide Number Placeholder 3">
            <a:extLst>
              <a:ext uri="{FF2B5EF4-FFF2-40B4-BE49-F238E27FC236}">
                <a16:creationId xmlns:a16="http://schemas.microsoft.com/office/drawing/2014/main" id="{FC985966-E71D-6543-80E9-69F3221C054E}"/>
              </a:ext>
            </a:extLst>
          </p:cNvPr>
          <p:cNvSpPr>
            <a:spLocks noGrp="1"/>
          </p:cNvSpPr>
          <p:nvPr>
            <p:ph type="sldNum" sz="quarter" idx="12"/>
          </p:nvPr>
        </p:nvSpPr>
        <p:spPr/>
        <p:txBody>
          <a:bodyPr/>
          <a:lstStyle/>
          <a:p>
            <a:fld id="{3DB5E446-421A-E746-A83E-D1D14D8D9CBB}" type="slidenum">
              <a:rPr lang="en-US" smtClean="0">
                <a:solidFill>
                  <a:srgbClr val="FFFFFF"/>
                </a:solidFill>
              </a:rPr>
              <a:pPr/>
              <a:t>15</a:t>
            </a:fld>
            <a:endParaRPr lang="en-US">
              <a:solidFill>
                <a:srgbClr val="FFFFFF"/>
              </a:solidFill>
            </a:endParaRPr>
          </a:p>
        </p:txBody>
      </p:sp>
    </p:spTree>
    <p:extLst>
      <p:ext uri="{BB962C8B-B14F-4D97-AF65-F5344CB8AC3E}">
        <p14:creationId xmlns:p14="http://schemas.microsoft.com/office/powerpoint/2010/main" val="47531582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09A0A7-80ED-D049-BE5D-057C835A41BC}"/>
              </a:ext>
            </a:extLst>
          </p:cNvPr>
          <p:cNvSpPr>
            <a:spLocks noGrp="1"/>
          </p:cNvSpPr>
          <p:nvPr>
            <p:ph sz="half" idx="1"/>
          </p:nvPr>
        </p:nvSpPr>
        <p:spPr>
          <a:xfrm>
            <a:off x="329852" y="1182051"/>
            <a:ext cx="5361709" cy="4572000"/>
          </a:xfrm>
        </p:spPr>
        <p:txBody>
          <a:bodyPr>
            <a:normAutofit/>
          </a:bodyPr>
          <a:lstStyle/>
          <a:p>
            <a:r>
              <a:rPr lang="en-US" dirty="0"/>
              <a:t>Hosted cloud platform</a:t>
            </a:r>
          </a:p>
          <a:p>
            <a:r>
              <a:rPr lang="en-US" dirty="0"/>
              <a:t>Unique environment per attendee. Please don’t share your links and/or passwords!</a:t>
            </a:r>
          </a:p>
          <a:p>
            <a:r>
              <a:rPr lang="en-US" dirty="0"/>
              <a:t>How to start your environments!</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646B5E93-DB2B-D649-8EC0-55A217B7E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965" y="1919858"/>
            <a:ext cx="5361709" cy="3096386"/>
          </a:xfrm>
          <a:prstGeom prst="rect">
            <a:avLst/>
          </a:prstGeom>
          <a:noFill/>
        </p:spPr>
      </p:pic>
      <p:sp>
        <p:nvSpPr>
          <p:cNvPr id="3" name="Title 2">
            <a:extLst>
              <a:ext uri="{FF2B5EF4-FFF2-40B4-BE49-F238E27FC236}">
                <a16:creationId xmlns:a16="http://schemas.microsoft.com/office/drawing/2014/main" id="{362B69DA-8119-FD48-9F53-1FE8551DBB17}"/>
              </a:ext>
            </a:extLst>
          </p:cNvPr>
          <p:cNvSpPr>
            <a:spLocks noGrp="1"/>
          </p:cNvSpPr>
          <p:nvPr>
            <p:ph type="title"/>
          </p:nvPr>
        </p:nvSpPr>
        <p:spPr>
          <a:xfrm>
            <a:off x="329852" y="327666"/>
            <a:ext cx="11544822" cy="402352"/>
          </a:xfrm>
        </p:spPr>
        <p:txBody>
          <a:bodyPr anchor="b">
            <a:normAutofit/>
          </a:bodyPr>
          <a:lstStyle/>
          <a:p>
            <a:r>
              <a:rPr lang="en-US" dirty="0" err="1"/>
              <a:t>Skytap</a:t>
            </a:r>
            <a:r>
              <a:rPr lang="en-US" dirty="0"/>
              <a:t> environment</a:t>
            </a:r>
          </a:p>
        </p:txBody>
      </p:sp>
      <p:sp>
        <p:nvSpPr>
          <p:cNvPr id="4" name="Slide Number Placeholder 3">
            <a:extLst>
              <a:ext uri="{FF2B5EF4-FFF2-40B4-BE49-F238E27FC236}">
                <a16:creationId xmlns:a16="http://schemas.microsoft.com/office/drawing/2014/main" id="{CAE44EF6-853A-BF48-B650-DDDBE2EEABB1}"/>
              </a:ext>
            </a:extLst>
          </p:cNvPr>
          <p:cNvSpPr>
            <a:spLocks noGrp="1"/>
          </p:cNvSpPr>
          <p:nvPr>
            <p:ph type="sldNum" sz="quarter" idx="12"/>
          </p:nvPr>
        </p:nvSpPr>
        <p:spPr>
          <a:xfrm>
            <a:off x="10721801" y="6568496"/>
            <a:ext cx="1126587" cy="180352"/>
          </a:xfrm>
        </p:spPr>
        <p:txBody>
          <a:bodyPr anchor="ctr">
            <a:normAutofit/>
          </a:bodyPr>
          <a:lstStyle/>
          <a:p>
            <a:pPr>
              <a:spcAft>
                <a:spcPts val="600"/>
              </a:spcAft>
            </a:pPr>
            <a:fld id="{3DB5E446-421A-E746-A83E-D1D14D8D9CBB}" type="slidenum">
              <a:rPr lang="en-US" smtClean="0">
                <a:solidFill>
                  <a:srgbClr val="FFFFFF"/>
                </a:solidFill>
              </a:rPr>
              <a:pPr>
                <a:spcAft>
                  <a:spcPts val="600"/>
                </a:spcAft>
              </a:pPr>
              <a:t>16</a:t>
            </a:fld>
            <a:endParaRPr lang="en-US">
              <a:solidFill>
                <a:srgbClr val="FFFFFF"/>
              </a:solidFill>
            </a:endParaRPr>
          </a:p>
        </p:txBody>
      </p:sp>
      <p:sp>
        <p:nvSpPr>
          <p:cNvPr id="7" name="TextBox 6">
            <a:extLst>
              <a:ext uri="{FF2B5EF4-FFF2-40B4-BE49-F238E27FC236}">
                <a16:creationId xmlns:a16="http://schemas.microsoft.com/office/drawing/2014/main" id="{8A97ECC1-FD51-EC4E-A6E2-C5B33D940427}"/>
              </a:ext>
            </a:extLst>
          </p:cNvPr>
          <p:cNvSpPr txBox="1"/>
          <p:nvPr/>
        </p:nvSpPr>
        <p:spPr>
          <a:xfrm>
            <a:off x="4702629" y="481693"/>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372311338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B8071D3-AF41-C84A-947C-E178730B79BF}"/>
              </a:ext>
            </a:extLst>
          </p:cNvPr>
          <p:cNvSpPr>
            <a:spLocks noGrp="1"/>
          </p:cNvSpPr>
          <p:nvPr>
            <p:ph idx="1"/>
          </p:nvPr>
        </p:nvSpPr>
        <p:spPr/>
        <p:txBody>
          <a:bodyPr/>
          <a:lstStyle/>
          <a:p>
            <a:r>
              <a:rPr lang="en-US" dirty="0"/>
              <a:t>Click on “admin-</a:t>
            </a:r>
            <a:r>
              <a:rPr lang="en-US" dirty="0" err="1"/>
              <a:t>wkstn</a:t>
            </a:r>
            <a:r>
              <a:rPr lang="en-US" dirty="0"/>
              <a:t>” to get to the desktop</a:t>
            </a:r>
          </a:p>
          <a:p>
            <a:endParaRPr lang="en-US" dirty="0"/>
          </a:p>
        </p:txBody>
      </p:sp>
      <p:sp>
        <p:nvSpPr>
          <p:cNvPr id="6" name="Title 5">
            <a:extLst>
              <a:ext uri="{FF2B5EF4-FFF2-40B4-BE49-F238E27FC236}">
                <a16:creationId xmlns:a16="http://schemas.microsoft.com/office/drawing/2014/main" id="{9975F1F5-C3F8-E543-869A-0F4845F24B97}"/>
              </a:ext>
            </a:extLst>
          </p:cNvPr>
          <p:cNvSpPr>
            <a:spLocks noGrp="1"/>
          </p:cNvSpPr>
          <p:nvPr>
            <p:ph type="title"/>
          </p:nvPr>
        </p:nvSpPr>
        <p:spPr/>
        <p:txBody>
          <a:bodyPr/>
          <a:lstStyle/>
          <a:p>
            <a:r>
              <a:rPr lang="en-US" dirty="0"/>
              <a:t>Admin-</a:t>
            </a:r>
            <a:r>
              <a:rPr lang="en-US" dirty="0" err="1"/>
              <a:t>wkstn</a:t>
            </a:r>
            <a:endParaRPr lang="en-US" dirty="0"/>
          </a:p>
        </p:txBody>
      </p:sp>
      <p:sp>
        <p:nvSpPr>
          <p:cNvPr id="5" name="Slide Number Placeholder 4">
            <a:extLst>
              <a:ext uri="{FF2B5EF4-FFF2-40B4-BE49-F238E27FC236}">
                <a16:creationId xmlns:a16="http://schemas.microsoft.com/office/drawing/2014/main" id="{27E61BF1-D49F-984B-96FC-636E216A2064}"/>
              </a:ext>
            </a:extLst>
          </p:cNvPr>
          <p:cNvSpPr>
            <a:spLocks noGrp="1"/>
          </p:cNvSpPr>
          <p:nvPr>
            <p:ph type="sldNum" sz="quarter" idx="12"/>
          </p:nvPr>
        </p:nvSpPr>
        <p:spPr/>
        <p:txBody>
          <a:bodyPr/>
          <a:lstStyle/>
          <a:p>
            <a:fld id="{3DB5E446-421A-E746-A83E-D1D14D8D9CBB}" type="slidenum">
              <a:rPr lang="en-US" smtClean="0">
                <a:solidFill>
                  <a:srgbClr val="FFFFFF"/>
                </a:solidFill>
              </a:rPr>
              <a:pPr/>
              <a:t>17</a:t>
            </a:fld>
            <a:endParaRPr lang="en-US">
              <a:solidFill>
                <a:srgbClr val="FFFFFF"/>
              </a:solidFill>
            </a:endParaRPr>
          </a:p>
        </p:txBody>
      </p:sp>
      <p:pic>
        <p:nvPicPr>
          <p:cNvPr id="9" name="Picture 8" descr="A screenshot of a cell phone&#10;&#10;Description automatically generated">
            <a:extLst>
              <a:ext uri="{FF2B5EF4-FFF2-40B4-BE49-F238E27FC236}">
                <a16:creationId xmlns:a16="http://schemas.microsoft.com/office/drawing/2014/main" id="{CB3BC093-8EDB-6F41-9C58-4A45BA9D9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129" y="2039566"/>
            <a:ext cx="2368906" cy="2771716"/>
          </a:xfrm>
          <a:prstGeom prst="rect">
            <a:avLst/>
          </a:prstGeom>
        </p:spPr>
      </p:pic>
      <p:pic>
        <p:nvPicPr>
          <p:cNvPr id="13" name="Picture 12" descr="A picture containing red, meter, player&#10;&#10;Description automatically generated">
            <a:extLst>
              <a:ext uri="{FF2B5EF4-FFF2-40B4-BE49-F238E27FC236}">
                <a16:creationId xmlns:a16="http://schemas.microsoft.com/office/drawing/2014/main" id="{0FC983E8-CCF2-8D46-AA56-1BE1C7C43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885" y="2239502"/>
            <a:ext cx="6551986" cy="2378995"/>
          </a:xfrm>
          <a:prstGeom prst="rect">
            <a:avLst/>
          </a:prstGeom>
        </p:spPr>
      </p:pic>
    </p:spTree>
    <p:extLst>
      <p:ext uri="{BB962C8B-B14F-4D97-AF65-F5344CB8AC3E}">
        <p14:creationId xmlns:p14="http://schemas.microsoft.com/office/powerpoint/2010/main" val="10430714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AC36D4-DF41-014F-A2C3-5E17439E99AF}"/>
              </a:ext>
            </a:extLst>
          </p:cNvPr>
          <p:cNvSpPr>
            <a:spLocks noGrp="1"/>
          </p:cNvSpPr>
          <p:nvPr>
            <p:ph idx="1"/>
          </p:nvPr>
        </p:nvSpPr>
        <p:spPr/>
        <p:txBody>
          <a:bodyPr/>
          <a:lstStyle/>
          <a:p>
            <a:r>
              <a:rPr lang="en-US" dirty="0"/>
              <a:t>Launch ”</a:t>
            </a:r>
            <a:r>
              <a:rPr lang="en-US" dirty="0" err="1"/>
              <a:t>FireFox</a:t>
            </a:r>
            <a:r>
              <a:rPr lang="en-US" dirty="0"/>
              <a:t>”</a:t>
            </a:r>
          </a:p>
          <a:p>
            <a:r>
              <a:rPr lang="en-US" b="1" u="sng" dirty="0"/>
              <a:t>Accept any certificate warnings by clicking “Advanced…” and then “Accept the risk and continue” if prompted</a:t>
            </a:r>
          </a:p>
          <a:p>
            <a:r>
              <a:rPr lang="en-US" dirty="0"/>
              <a:t>Shortcuts for the rest of the lab environment</a:t>
            </a:r>
          </a:p>
        </p:txBody>
      </p:sp>
      <p:sp>
        <p:nvSpPr>
          <p:cNvPr id="3" name="Title 2">
            <a:extLst>
              <a:ext uri="{FF2B5EF4-FFF2-40B4-BE49-F238E27FC236}">
                <a16:creationId xmlns:a16="http://schemas.microsoft.com/office/drawing/2014/main" id="{A49219FE-AFB5-4946-8949-03CC04FC4098}"/>
              </a:ext>
            </a:extLst>
          </p:cNvPr>
          <p:cNvSpPr>
            <a:spLocks noGrp="1"/>
          </p:cNvSpPr>
          <p:nvPr>
            <p:ph type="title"/>
          </p:nvPr>
        </p:nvSpPr>
        <p:spPr/>
        <p:txBody>
          <a:bodyPr/>
          <a:lstStyle/>
          <a:p>
            <a:r>
              <a:rPr lang="en-US" dirty="0"/>
              <a:t>Accessing the rest of the lab environment</a:t>
            </a:r>
          </a:p>
        </p:txBody>
      </p:sp>
      <p:sp>
        <p:nvSpPr>
          <p:cNvPr id="4" name="Slide Number Placeholder 3">
            <a:extLst>
              <a:ext uri="{FF2B5EF4-FFF2-40B4-BE49-F238E27FC236}">
                <a16:creationId xmlns:a16="http://schemas.microsoft.com/office/drawing/2014/main" id="{DBD088FC-3D01-B349-A7FE-B8257A43FA71}"/>
              </a:ext>
            </a:extLst>
          </p:cNvPr>
          <p:cNvSpPr>
            <a:spLocks noGrp="1"/>
          </p:cNvSpPr>
          <p:nvPr>
            <p:ph type="sldNum" sz="quarter" idx="12"/>
          </p:nvPr>
        </p:nvSpPr>
        <p:spPr/>
        <p:txBody>
          <a:bodyPr/>
          <a:lstStyle/>
          <a:p>
            <a:fld id="{3DB5E446-421A-E746-A83E-D1D14D8D9CBB}" type="slidenum">
              <a:rPr lang="en-US" smtClean="0">
                <a:solidFill>
                  <a:srgbClr val="FFFFFF"/>
                </a:solidFill>
              </a:rPr>
              <a:pPr/>
              <a:t>18</a:t>
            </a:fld>
            <a:endParaRPr lang="en-US">
              <a:solidFill>
                <a:srgbClr val="FFFFFF"/>
              </a:solidFill>
            </a:endParaRPr>
          </a:p>
        </p:txBody>
      </p:sp>
      <p:pic>
        <p:nvPicPr>
          <p:cNvPr id="6" name="Picture 5" descr="A screenshot of a cell phone&#10;&#10;Description automatically generated">
            <a:extLst>
              <a:ext uri="{FF2B5EF4-FFF2-40B4-BE49-F238E27FC236}">
                <a16:creationId xmlns:a16="http://schemas.microsoft.com/office/drawing/2014/main" id="{E001A1DF-946E-E044-A679-E7A972BCA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100" y="3429000"/>
            <a:ext cx="7797800" cy="2006600"/>
          </a:xfrm>
          <a:prstGeom prst="rect">
            <a:avLst/>
          </a:prstGeom>
        </p:spPr>
      </p:pic>
    </p:spTree>
    <p:extLst>
      <p:ext uri="{BB962C8B-B14F-4D97-AF65-F5344CB8AC3E}">
        <p14:creationId xmlns:p14="http://schemas.microsoft.com/office/powerpoint/2010/main" val="285502809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AC36D4-DF41-014F-A2C3-5E17439E99AF}"/>
              </a:ext>
            </a:extLst>
          </p:cNvPr>
          <p:cNvSpPr>
            <a:spLocks noGrp="1"/>
          </p:cNvSpPr>
          <p:nvPr>
            <p:ph sz="half" idx="1"/>
          </p:nvPr>
        </p:nvSpPr>
        <p:spPr/>
        <p:txBody>
          <a:bodyPr/>
          <a:lstStyle/>
          <a:p>
            <a:r>
              <a:rPr lang="en-US" dirty="0"/>
              <a:t>Launch ”Visual Studio Code”.</a:t>
            </a:r>
          </a:p>
          <a:p>
            <a:r>
              <a:rPr lang="en-US" dirty="0"/>
              <a:t>Click on “steps”.</a:t>
            </a:r>
          </a:p>
          <a:p>
            <a:r>
              <a:rPr lang="en-US" dirty="0"/>
              <a:t>Each lab’s commands are listed in order that references the lab guide numbering. </a:t>
            </a:r>
          </a:p>
        </p:txBody>
      </p:sp>
      <p:pic>
        <p:nvPicPr>
          <p:cNvPr id="8" name="Content Placeholder 7" descr="A screenshot of a cell phone&#10;&#10;Description automatically generated">
            <a:extLst>
              <a:ext uri="{FF2B5EF4-FFF2-40B4-BE49-F238E27FC236}">
                <a16:creationId xmlns:a16="http://schemas.microsoft.com/office/drawing/2014/main" id="{6427335E-34BA-AC48-A93A-5E4F773F850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3513" y="1592943"/>
            <a:ext cx="5360987" cy="3751489"/>
          </a:xfrm>
        </p:spPr>
      </p:pic>
      <p:sp>
        <p:nvSpPr>
          <p:cNvPr id="3" name="Title 2">
            <a:extLst>
              <a:ext uri="{FF2B5EF4-FFF2-40B4-BE49-F238E27FC236}">
                <a16:creationId xmlns:a16="http://schemas.microsoft.com/office/drawing/2014/main" id="{A49219FE-AFB5-4946-8949-03CC04FC4098}"/>
              </a:ext>
            </a:extLst>
          </p:cNvPr>
          <p:cNvSpPr>
            <a:spLocks noGrp="1"/>
          </p:cNvSpPr>
          <p:nvPr>
            <p:ph type="title"/>
          </p:nvPr>
        </p:nvSpPr>
        <p:spPr/>
        <p:txBody>
          <a:bodyPr/>
          <a:lstStyle/>
          <a:p>
            <a:r>
              <a:rPr lang="en-US" dirty="0"/>
              <a:t>LAB </a:t>
            </a:r>
            <a:r>
              <a:rPr lang="en-US" dirty="0" err="1"/>
              <a:t>CHEaTSHEET</a:t>
            </a:r>
            <a:endParaRPr lang="en-US" dirty="0"/>
          </a:p>
        </p:txBody>
      </p:sp>
      <p:sp>
        <p:nvSpPr>
          <p:cNvPr id="4" name="Slide Number Placeholder 3">
            <a:extLst>
              <a:ext uri="{FF2B5EF4-FFF2-40B4-BE49-F238E27FC236}">
                <a16:creationId xmlns:a16="http://schemas.microsoft.com/office/drawing/2014/main" id="{DBD088FC-3D01-B349-A7FE-B8257A43FA71}"/>
              </a:ext>
            </a:extLst>
          </p:cNvPr>
          <p:cNvSpPr>
            <a:spLocks noGrp="1"/>
          </p:cNvSpPr>
          <p:nvPr>
            <p:ph type="sldNum" sz="quarter" idx="12"/>
          </p:nvPr>
        </p:nvSpPr>
        <p:spPr/>
        <p:txBody>
          <a:bodyPr/>
          <a:lstStyle/>
          <a:p>
            <a:fld id="{3DB5E446-421A-E746-A83E-D1D14D8D9CBB}" type="slidenum">
              <a:rPr lang="en-US" smtClean="0">
                <a:solidFill>
                  <a:srgbClr val="FFFFFF"/>
                </a:solidFill>
              </a:rPr>
              <a:pPr/>
              <a:t>19</a:t>
            </a:fld>
            <a:endParaRPr lang="en-US">
              <a:solidFill>
                <a:srgbClr val="FFFFFF"/>
              </a:solidFill>
            </a:endParaRPr>
          </a:p>
        </p:txBody>
      </p:sp>
    </p:spTree>
    <p:extLst>
      <p:ext uri="{BB962C8B-B14F-4D97-AF65-F5344CB8AC3E}">
        <p14:creationId xmlns:p14="http://schemas.microsoft.com/office/powerpoint/2010/main" val="89110493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61FE738-6D32-4135-913B-E3B01970EEED}"/>
              </a:ext>
            </a:extLst>
          </p:cNvPr>
          <p:cNvSpPr>
            <a:spLocks noGrp="1"/>
          </p:cNvSpPr>
          <p:nvPr>
            <p:ph idx="1"/>
          </p:nvPr>
        </p:nvSpPr>
        <p:spPr>
          <a:xfrm>
            <a:off x="4100945" y="675442"/>
            <a:ext cx="7747444" cy="5728874"/>
          </a:xfrm>
        </p:spPr>
        <p:txBody>
          <a:bodyPr/>
          <a:lstStyle/>
          <a:p>
            <a:pPr>
              <a:buClr>
                <a:schemeClr val="tx1"/>
              </a:buClr>
              <a:buSzPct val="150000"/>
            </a:pPr>
            <a:r>
              <a:rPr lang="en-US" sz="1800" b="1" u="sng" dirty="0">
                <a:latin typeface="Arial"/>
                <a:cs typeface="Arial"/>
              </a:rPr>
              <a:t>Product Overview</a:t>
            </a:r>
          </a:p>
          <a:p>
            <a:pPr>
              <a:buClrTx/>
              <a:buSzPct val="150000"/>
            </a:pPr>
            <a:r>
              <a:rPr lang="en-US" sz="1800" b="1" u="sng" dirty="0">
                <a:latin typeface="Arial"/>
                <a:cs typeface="Arial"/>
              </a:rPr>
              <a:t>Lab Environment Overview</a:t>
            </a:r>
          </a:p>
          <a:p>
            <a:pPr>
              <a:buClrTx/>
              <a:buSzPct val="150000"/>
            </a:pPr>
            <a:r>
              <a:rPr lang="en-US" sz="1800" b="1" u="sng" dirty="0">
                <a:latin typeface="Arial"/>
                <a:cs typeface="Arial"/>
              </a:rPr>
              <a:t>Securing Jenkins Jobs (Labs 1&amp;2)</a:t>
            </a:r>
          </a:p>
          <a:p>
            <a:pPr>
              <a:buClrTx/>
              <a:buSzPct val="150000"/>
            </a:pPr>
            <a:r>
              <a:rPr lang="en-US" sz="1800" b="1" u="sng" dirty="0">
                <a:latin typeface="Arial"/>
                <a:cs typeface="Arial"/>
              </a:rPr>
              <a:t>Securing Kubernetes Applications (Labs 3&amp;4)</a:t>
            </a:r>
          </a:p>
          <a:p>
            <a:pPr>
              <a:buClrTx/>
              <a:buSzPct val="150000"/>
            </a:pPr>
            <a:r>
              <a:rPr lang="en-US" sz="1800" b="1" u="sng" dirty="0" err="1">
                <a:latin typeface="Arial"/>
                <a:cs typeface="Arial"/>
              </a:rPr>
              <a:t>Secretless</a:t>
            </a:r>
            <a:r>
              <a:rPr lang="en-US" sz="1800" b="1" u="sng" dirty="0">
                <a:latin typeface="Arial"/>
                <a:cs typeface="Arial"/>
              </a:rPr>
              <a:t> Deployment in </a:t>
            </a:r>
            <a:r>
              <a:rPr lang="en-US" sz="1800" b="1" u="sng" dirty="0" err="1">
                <a:latin typeface="Arial"/>
                <a:cs typeface="Arial"/>
              </a:rPr>
              <a:t>Kuberenetes</a:t>
            </a:r>
            <a:r>
              <a:rPr lang="en-US" sz="1800" b="1" u="sng" dirty="0">
                <a:latin typeface="Arial"/>
                <a:cs typeface="Arial"/>
              </a:rPr>
              <a:t> (Lab5)</a:t>
            </a:r>
          </a:p>
        </p:txBody>
      </p:sp>
      <p:sp>
        <p:nvSpPr>
          <p:cNvPr id="3" name="Title 2">
            <a:extLst>
              <a:ext uri="{FF2B5EF4-FFF2-40B4-BE49-F238E27FC236}">
                <a16:creationId xmlns:a16="http://schemas.microsoft.com/office/drawing/2014/main" id="{24E22579-5407-42C6-94F0-DABA18FBB6E7}"/>
              </a:ext>
            </a:extLst>
          </p:cNvPr>
          <p:cNvSpPr>
            <a:spLocks noGrp="1"/>
          </p:cNvSpPr>
          <p:nvPr>
            <p:ph type="title"/>
          </p:nvPr>
        </p:nvSpPr>
        <p:spPr>
          <a:xfrm>
            <a:off x="128337" y="498294"/>
            <a:ext cx="3588852" cy="5906022"/>
          </a:xfrm>
        </p:spPr>
        <p:txBody>
          <a:bodyPr/>
          <a:lstStyle/>
          <a:p>
            <a:pPr algn="ctr"/>
            <a:r>
              <a:rPr lang="en-US" sz="3600" dirty="0">
                <a:latin typeface="Arial"/>
                <a:cs typeface="Arial"/>
              </a:rPr>
              <a:t>agenda</a:t>
            </a:r>
          </a:p>
        </p:txBody>
      </p:sp>
      <p:sp>
        <p:nvSpPr>
          <p:cNvPr id="2" name="Slide Number Placeholder 1">
            <a:extLst>
              <a:ext uri="{FF2B5EF4-FFF2-40B4-BE49-F238E27FC236}">
                <a16:creationId xmlns:a16="http://schemas.microsoft.com/office/drawing/2014/main" id="{FC2E2520-4253-46FE-9C35-20D7B330F850}"/>
              </a:ext>
            </a:extLst>
          </p:cNvPr>
          <p:cNvSpPr>
            <a:spLocks noGrp="1"/>
          </p:cNvSpPr>
          <p:nvPr>
            <p:ph type="sldNum" sz="quarter" idx="4294967295"/>
          </p:nvPr>
        </p:nvSpPr>
        <p:spPr>
          <a:xfrm>
            <a:off x="11064875" y="6569075"/>
            <a:ext cx="1127125" cy="179388"/>
          </a:xfrm>
          <a:prstGeom prst="rect">
            <a:avLst/>
          </a:prstGeom>
        </p:spPr>
        <p:txBody>
          <a:bodyPr/>
          <a:lstStyle/>
          <a:p>
            <a:fld id="{3DB5E446-421A-E746-A83E-D1D14D8D9CBB}" type="slidenum">
              <a:rPr lang="en-US" smtClean="0">
                <a:solidFill>
                  <a:srgbClr val="FFFFFF"/>
                </a:solidFill>
              </a:rPr>
              <a:pPr/>
              <a:t>2</a:t>
            </a:fld>
            <a:endParaRPr lang="en-US" dirty="0">
              <a:solidFill>
                <a:srgbClr val="FFFFFF"/>
              </a:solidFill>
            </a:endParaRPr>
          </a:p>
        </p:txBody>
      </p:sp>
    </p:spTree>
    <p:extLst>
      <p:ext uri="{BB962C8B-B14F-4D97-AF65-F5344CB8AC3E}">
        <p14:creationId xmlns:p14="http://schemas.microsoft.com/office/powerpoint/2010/main" val="118217835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540841-2539-ED49-89B0-65FE796FB38B}"/>
              </a:ext>
            </a:extLst>
          </p:cNvPr>
          <p:cNvSpPr>
            <a:spLocks noGrp="1"/>
          </p:cNvSpPr>
          <p:nvPr>
            <p:ph idx="1"/>
          </p:nvPr>
        </p:nvSpPr>
        <p:spPr/>
        <p:txBody>
          <a:bodyPr/>
          <a:lstStyle/>
          <a:p>
            <a:r>
              <a:rPr lang="en-US" dirty="0"/>
              <a:t>Attendees will then be assigned to a breakout session.</a:t>
            </a:r>
          </a:p>
          <a:p>
            <a:r>
              <a:rPr lang="en-US" dirty="0"/>
              <a:t>CyberArk instructors will be available in each session.</a:t>
            </a:r>
          </a:p>
          <a:p>
            <a:r>
              <a:rPr lang="en-US" dirty="0"/>
              <a:t>Please join the audio in the breakout session.</a:t>
            </a:r>
          </a:p>
        </p:txBody>
      </p:sp>
      <p:sp>
        <p:nvSpPr>
          <p:cNvPr id="3" name="Title 2">
            <a:extLst>
              <a:ext uri="{FF2B5EF4-FFF2-40B4-BE49-F238E27FC236}">
                <a16:creationId xmlns:a16="http://schemas.microsoft.com/office/drawing/2014/main" id="{278308A7-229F-5B4F-9BD2-CE0938D30C38}"/>
              </a:ext>
            </a:extLst>
          </p:cNvPr>
          <p:cNvSpPr>
            <a:spLocks noGrp="1"/>
          </p:cNvSpPr>
          <p:nvPr>
            <p:ph type="title"/>
          </p:nvPr>
        </p:nvSpPr>
        <p:spPr/>
        <p:txBody>
          <a:bodyPr/>
          <a:lstStyle/>
          <a:p>
            <a:r>
              <a:rPr lang="en-US" dirty="0"/>
              <a:t>Lab Session format</a:t>
            </a:r>
          </a:p>
        </p:txBody>
      </p:sp>
      <p:sp>
        <p:nvSpPr>
          <p:cNvPr id="4" name="Slide Number Placeholder 3">
            <a:extLst>
              <a:ext uri="{FF2B5EF4-FFF2-40B4-BE49-F238E27FC236}">
                <a16:creationId xmlns:a16="http://schemas.microsoft.com/office/drawing/2014/main" id="{C79E679C-A74D-264B-A83F-6CBE121D8602}"/>
              </a:ext>
            </a:extLst>
          </p:cNvPr>
          <p:cNvSpPr>
            <a:spLocks noGrp="1"/>
          </p:cNvSpPr>
          <p:nvPr>
            <p:ph type="sldNum" sz="quarter" idx="12"/>
          </p:nvPr>
        </p:nvSpPr>
        <p:spPr/>
        <p:txBody>
          <a:bodyPr/>
          <a:lstStyle/>
          <a:p>
            <a:fld id="{3DB5E446-421A-E746-A83E-D1D14D8D9CBB}" type="slidenum">
              <a:rPr lang="en-US" smtClean="0">
                <a:solidFill>
                  <a:srgbClr val="FFFFFF"/>
                </a:solidFill>
              </a:rPr>
              <a:pPr/>
              <a:t>20</a:t>
            </a:fld>
            <a:endParaRPr lang="en-US">
              <a:solidFill>
                <a:srgbClr val="FFFFFF"/>
              </a:solidFill>
            </a:endParaRPr>
          </a:p>
        </p:txBody>
      </p:sp>
    </p:spTree>
    <p:extLst>
      <p:ext uri="{BB962C8B-B14F-4D97-AF65-F5344CB8AC3E}">
        <p14:creationId xmlns:p14="http://schemas.microsoft.com/office/powerpoint/2010/main" val="41110241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1</a:t>
            </a:r>
          </a:p>
        </p:txBody>
      </p:sp>
    </p:spTree>
    <p:extLst>
      <p:ext uri="{BB962C8B-B14F-4D97-AF65-F5344CB8AC3E}">
        <p14:creationId xmlns:p14="http://schemas.microsoft.com/office/powerpoint/2010/main" val="269536067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5420674-F942-A843-A045-87D6EFB13481}"/>
              </a:ext>
            </a:extLst>
          </p:cNvPr>
          <p:cNvSpPr>
            <a:spLocks noGrp="1"/>
          </p:cNvSpPr>
          <p:nvPr>
            <p:ph sz="half" idx="1"/>
          </p:nvPr>
        </p:nvSpPr>
        <p:spPr/>
        <p:txBody>
          <a:bodyPr/>
          <a:lstStyle/>
          <a:p>
            <a:r>
              <a:rPr lang="en-US" dirty="0"/>
              <a:t>Jenkins job has been configured with credentials using the Jenkins credential store.</a:t>
            </a:r>
          </a:p>
          <a:p>
            <a:r>
              <a:rPr lang="en-US" dirty="0"/>
              <a:t>Credential will be rotated and job will fail.</a:t>
            </a:r>
          </a:p>
          <a:p>
            <a:r>
              <a:rPr lang="en-US" dirty="0"/>
              <a:t>DAP will be configured to allow Jenkins to access a secret</a:t>
            </a:r>
          </a:p>
          <a:p>
            <a:r>
              <a:rPr lang="en-US" dirty="0"/>
              <a:t>Job will be re-configured to use DAP instead of a hardcoded credential.</a:t>
            </a:r>
          </a:p>
        </p:txBody>
      </p:sp>
      <p:pic>
        <p:nvPicPr>
          <p:cNvPr id="8" name="Content Placeholder 7" descr="A picture containing drawing&#10;&#10;Description automatically generated">
            <a:extLst>
              <a:ext uri="{FF2B5EF4-FFF2-40B4-BE49-F238E27FC236}">
                <a16:creationId xmlns:a16="http://schemas.microsoft.com/office/drawing/2014/main" id="{B3BEDA8D-F51A-BF4B-A91C-08848E12C684}"/>
              </a:ext>
            </a:extLst>
          </p:cNvPr>
          <p:cNvPicPr>
            <a:picLocks noGrp="1" noChangeAspect="1"/>
          </p:cNvPicPr>
          <p:nvPr>
            <p:ph sz="half" idx="2"/>
          </p:nvPr>
        </p:nvPicPr>
        <p:blipFill>
          <a:blip r:embed="rId2"/>
          <a:stretch>
            <a:fillRect/>
          </a:stretch>
        </p:blipFill>
        <p:spPr>
          <a:xfrm>
            <a:off x="7765256" y="2039938"/>
            <a:ext cx="2857500" cy="2857500"/>
          </a:xfrm>
        </p:spPr>
      </p:pic>
      <p:sp>
        <p:nvSpPr>
          <p:cNvPr id="4" name="Title 3">
            <a:extLst>
              <a:ext uri="{FF2B5EF4-FFF2-40B4-BE49-F238E27FC236}">
                <a16:creationId xmlns:a16="http://schemas.microsoft.com/office/drawing/2014/main" id="{98F2A5D7-6C3C-4742-9F5A-FF47BF110C73}"/>
              </a:ext>
            </a:extLst>
          </p:cNvPr>
          <p:cNvSpPr>
            <a:spLocks noGrp="1"/>
          </p:cNvSpPr>
          <p:nvPr>
            <p:ph type="title"/>
          </p:nvPr>
        </p:nvSpPr>
        <p:spPr/>
        <p:txBody>
          <a:bodyPr/>
          <a:lstStyle/>
          <a:p>
            <a:r>
              <a:rPr lang="en-US" dirty="0"/>
              <a:t>Lab 1 - Jenkins </a:t>
            </a:r>
            <a:r>
              <a:rPr lang="en-US" dirty="0" err="1"/>
              <a:t>FreeStyle</a:t>
            </a:r>
            <a:r>
              <a:rPr lang="en-US" dirty="0"/>
              <a:t> Project</a:t>
            </a:r>
          </a:p>
        </p:txBody>
      </p:sp>
      <p:sp>
        <p:nvSpPr>
          <p:cNvPr id="2" name="Slide Number Placeholder 1">
            <a:extLst>
              <a:ext uri="{FF2B5EF4-FFF2-40B4-BE49-F238E27FC236}">
                <a16:creationId xmlns:a16="http://schemas.microsoft.com/office/drawing/2014/main" id="{ED1FD4FF-8A70-2144-B72B-EA24BEA11A8A}"/>
              </a:ext>
            </a:extLst>
          </p:cNvPr>
          <p:cNvSpPr>
            <a:spLocks noGrp="1"/>
          </p:cNvSpPr>
          <p:nvPr>
            <p:ph type="sldNum" sz="quarter" idx="12"/>
          </p:nvPr>
        </p:nvSpPr>
        <p:spPr/>
        <p:txBody>
          <a:bodyPr/>
          <a:lstStyle/>
          <a:p>
            <a:fld id="{3DB5E446-421A-E746-A83E-D1D14D8D9CBB}" type="slidenum">
              <a:rPr lang="en-US" smtClean="0"/>
              <a:pPr/>
              <a:t>22</a:t>
            </a:fld>
            <a:endParaRPr lang="en-US" dirty="0"/>
          </a:p>
        </p:txBody>
      </p:sp>
    </p:spTree>
    <p:extLst>
      <p:ext uri="{BB962C8B-B14F-4D97-AF65-F5344CB8AC3E}">
        <p14:creationId xmlns:p14="http://schemas.microsoft.com/office/powerpoint/2010/main" val="371047344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2</a:t>
            </a:r>
          </a:p>
        </p:txBody>
      </p:sp>
    </p:spTree>
    <p:extLst>
      <p:ext uri="{BB962C8B-B14F-4D97-AF65-F5344CB8AC3E}">
        <p14:creationId xmlns:p14="http://schemas.microsoft.com/office/powerpoint/2010/main" val="205611618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14020C-CF1E-0141-8943-1441BC168832}"/>
              </a:ext>
            </a:extLst>
          </p:cNvPr>
          <p:cNvSpPr>
            <a:spLocks noGrp="1"/>
          </p:cNvSpPr>
          <p:nvPr>
            <p:ph sz="half" idx="1"/>
          </p:nvPr>
        </p:nvSpPr>
        <p:spPr/>
        <p:txBody>
          <a:bodyPr/>
          <a:lstStyle/>
          <a:p>
            <a:r>
              <a:rPr lang="en-US" dirty="0"/>
              <a:t>Create credentials in Jenkins that reference DAP objects.</a:t>
            </a:r>
          </a:p>
          <a:p>
            <a:r>
              <a:rPr lang="en-US" dirty="0"/>
              <a:t>Create Jenkins pipeline project.</a:t>
            </a:r>
          </a:p>
        </p:txBody>
      </p:sp>
      <p:pic>
        <p:nvPicPr>
          <p:cNvPr id="11" name="Content Placeholder 10" descr="A picture containing drawing&#10;&#10;Description automatically generated">
            <a:extLst>
              <a:ext uri="{FF2B5EF4-FFF2-40B4-BE49-F238E27FC236}">
                <a16:creationId xmlns:a16="http://schemas.microsoft.com/office/drawing/2014/main" id="{D6F88791-277E-8C49-802A-A1B7100B6A0C}"/>
              </a:ext>
            </a:extLst>
          </p:cNvPr>
          <p:cNvPicPr>
            <a:picLocks noGrp="1" noChangeAspect="1"/>
          </p:cNvPicPr>
          <p:nvPr>
            <p:ph sz="half" idx="2"/>
          </p:nvPr>
        </p:nvPicPr>
        <p:blipFill>
          <a:blip r:embed="rId2"/>
          <a:stretch>
            <a:fillRect/>
          </a:stretch>
        </p:blipFill>
        <p:spPr>
          <a:xfrm>
            <a:off x="7765256" y="2039938"/>
            <a:ext cx="2857500" cy="2857500"/>
          </a:xfrm>
        </p:spPr>
      </p:pic>
      <p:sp>
        <p:nvSpPr>
          <p:cNvPr id="4" name="Title 3">
            <a:extLst>
              <a:ext uri="{FF2B5EF4-FFF2-40B4-BE49-F238E27FC236}">
                <a16:creationId xmlns:a16="http://schemas.microsoft.com/office/drawing/2014/main" id="{4E7A4456-37D2-7D4D-AAC8-D7D959450F5A}"/>
              </a:ext>
            </a:extLst>
          </p:cNvPr>
          <p:cNvSpPr>
            <a:spLocks noGrp="1"/>
          </p:cNvSpPr>
          <p:nvPr>
            <p:ph type="title"/>
          </p:nvPr>
        </p:nvSpPr>
        <p:spPr/>
        <p:txBody>
          <a:bodyPr/>
          <a:lstStyle/>
          <a:p>
            <a:r>
              <a:rPr lang="en-US" dirty="0"/>
              <a:t>Lab 2 - Jenkins Pipeline Project</a:t>
            </a:r>
          </a:p>
        </p:txBody>
      </p:sp>
      <p:sp>
        <p:nvSpPr>
          <p:cNvPr id="5" name="Slide Number Placeholder 4">
            <a:extLst>
              <a:ext uri="{FF2B5EF4-FFF2-40B4-BE49-F238E27FC236}">
                <a16:creationId xmlns:a16="http://schemas.microsoft.com/office/drawing/2014/main" id="{E56CB6E9-F464-824C-B302-40FDCE970546}"/>
              </a:ext>
            </a:extLst>
          </p:cNvPr>
          <p:cNvSpPr>
            <a:spLocks noGrp="1"/>
          </p:cNvSpPr>
          <p:nvPr>
            <p:ph type="sldNum" sz="quarter" idx="12"/>
          </p:nvPr>
        </p:nvSpPr>
        <p:spPr/>
        <p:txBody>
          <a:bodyPr/>
          <a:lstStyle/>
          <a:p>
            <a:fld id="{3DB5E446-421A-E746-A83E-D1D14D8D9CBB}" type="slidenum">
              <a:rPr lang="en-US" smtClean="0"/>
              <a:pPr/>
              <a:t>24</a:t>
            </a:fld>
            <a:endParaRPr lang="en-US" dirty="0"/>
          </a:p>
        </p:txBody>
      </p:sp>
    </p:spTree>
    <p:extLst>
      <p:ext uri="{BB962C8B-B14F-4D97-AF65-F5344CB8AC3E}">
        <p14:creationId xmlns:p14="http://schemas.microsoft.com/office/powerpoint/2010/main" val="28796290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3</a:t>
            </a:r>
          </a:p>
        </p:txBody>
      </p:sp>
    </p:spTree>
    <p:extLst>
      <p:ext uri="{BB962C8B-B14F-4D97-AF65-F5344CB8AC3E}">
        <p14:creationId xmlns:p14="http://schemas.microsoft.com/office/powerpoint/2010/main" val="386031177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3805781" y="2177995"/>
            <a:ext cx="2552764" cy="3610745"/>
          </a:xfrm>
          <a:prstGeom prst="roundRect">
            <a:avLst>
              <a:gd name="adj" fmla="val 11145"/>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1" name="Rounded Rectangle 40"/>
          <p:cNvSpPr/>
          <p:nvPr/>
        </p:nvSpPr>
        <p:spPr>
          <a:xfrm>
            <a:off x="3944252" y="3975747"/>
            <a:ext cx="2276668" cy="995536"/>
          </a:xfrm>
          <a:prstGeom prst="roundRect">
            <a:avLst>
              <a:gd name="adj" fmla="val 11145"/>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Pod</a:t>
            </a:r>
          </a:p>
        </p:txBody>
      </p:sp>
      <p:sp>
        <p:nvSpPr>
          <p:cNvPr id="57" name="Rounded Rectangle 56"/>
          <p:cNvSpPr/>
          <p:nvPr/>
        </p:nvSpPr>
        <p:spPr>
          <a:xfrm>
            <a:off x="3945887" y="2818444"/>
            <a:ext cx="2276668" cy="995536"/>
          </a:xfrm>
          <a:prstGeom prst="roundRect">
            <a:avLst>
              <a:gd name="adj" fmla="val 11145"/>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Pod</a:t>
            </a:r>
          </a:p>
        </p:txBody>
      </p:sp>
      <p:pic>
        <p:nvPicPr>
          <p:cNvPr id="49" name="Picture 48">
            <a:extLst>
              <a:ext uri="{FF2B5EF4-FFF2-40B4-BE49-F238E27FC236}">
                <a16:creationId xmlns:a16="http://schemas.microsoft.com/office/drawing/2014/main" id="{660A56B8-5D14-4D0D-8F18-8C0DB2B9EA9E}"/>
              </a:ext>
            </a:extLst>
          </p:cNvPr>
          <p:cNvPicPr>
            <a:picLocks noChangeAspect="1"/>
          </p:cNvPicPr>
          <p:nvPr/>
        </p:nvPicPr>
        <p:blipFill>
          <a:blip r:embed="rId3">
            <a:clrChange>
              <a:clrFrom>
                <a:srgbClr val="EFE4B0"/>
              </a:clrFrom>
              <a:clrTo>
                <a:srgbClr val="EFE4B0">
                  <a:alpha val="0"/>
                </a:srgbClr>
              </a:clrTo>
            </a:clrChange>
          </a:blip>
          <a:stretch>
            <a:fillRect/>
          </a:stretch>
        </p:blipFill>
        <p:spPr>
          <a:xfrm>
            <a:off x="4202330" y="3969610"/>
            <a:ext cx="622385" cy="622385"/>
          </a:xfrm>
          <a:prstGeom prst="rect">
            <a:avLst/>
          </a:prstGeom>
        </p:spPr>
      </p:pic>
      <p:pic>
        <p:nvPicPr>
          <p:cNvPr id="51" name="Picture 50">
            <a:extLst>
              <a:ext uri="{FF2B5EF4-FFF2-40B4-BE49-F238E27FC236}">
                <a16:creationId xmlns:a16="http://schemas.microsoft.com/office/drawing/2014/main" id="{31217A73-5293-4564-98A3-1FE3AFE98885}"/>
              </a:ext>
            </a:extLst>
          </p:cNvPr>
          <p:cNvPicPr>
            <a:picLocks noChangeAspect="1"/>
          </p:cNvPicPr>
          <p:nvPr/>
        </p:nvPicPr>
        <p:blipFill>
          <a:blip r:embed="rId3">
            <a:clrChange>
              <a:clrFrom>
                <a:srgbClr val="EFE4B0"/>
              </a:clrFrom>
              <a:clrTo>
                <a:srgbClr val="EFE4B0">
                  <a:alpha val="0"/>
                </a:srgbClr>
              </a:clrTo>
            </a:clrChange>
          </a:blip>
          <a:stretch>
            <a:fillRect/>
          </a:stretch>
        </p:blipFill>
        <p:spPr>
          <a:xfrm>
            <a:off x="4202330" y="2853182"/>
            <a:ext cx="622385" cy="622385"/>
          </a:xfrm>
          <a:prstGeom prst="rect">
            <a:avLst/>
          </a:prstGeom>
        </p:spPr>
      </p:pic>
      <p:pic>
        <p:nvPicPr>
          <p:cNvPr id="48" name="תמונה 4">
            <a:extLst>
              <a:ext uri="{FF2B5EF4-FFF2-40B4-BE49-F238E27FC236}">
                <a16:creationId xmlns:a16="http://schemas.microsoft.com/office/drawing/2014/main" id="{EE2DF315-6B8F-4E19-8A30-716CF93D5225}"/>
              </a:ext>
            </a:extLst>
          </p:cNvPr>
          <p:cNvPicPr>
            <a:picLocks noChangeAspect="1"/>
          </p:cNvPicPr>
          <p:nvPr/>
        </p:nvPicPr>
        <p:blipFill>
          <a:blip r:embed="rId4"/>
          <a:stretch>
            <a:fillRect/>
          </a:stretch>
        </p:blipFill>
        <p:spPr>
          <a:xfrm>
            <a:off x="4158877" y="1183470"/>
            <a:ext cx="709292" cy="709292"/>
          </a:xfrm>
          <a:prstGeom prst="rect">
            <a:avLst/>
          </a:prstGeom>
        </p:spPr>
      </p:pic>
      <p:sp>
        <p:nvSpPr>
          <p:cNvPr id="2" name="Title 1"/>
          <p:cNvSpPr>
            <a:spLocks noGrp="1"/>
          </p:cNvSpPr>
          <p:nvPr>
            <p:ph type="title"/>
          </p:nvPr>
        </p:nvSpPr>
        <p:spPr/>
        <p:txBody>
          <a:bodyPr/>
          <a:lstStyle/>
          <a:p>
            <a:r>
              <a:rPr lang="en-US" dirty="0" err="1"/>
              <a:t>kubernetes</a:t>
            </a:r>
            <a:r>
              <a:rPr lang="en-US" dirty="0"/>
              <a:t> – Conjur Detailed Flow</a:t>
            </a:r>
            <a:endParaRPr lang="en-US" sz="2000" i="1" dirty="0">
              <a:solidFill>
                <a:schemeClr val="accent2"/>
              </a:solidFill>
            </a:endParaRPr>
          </a:p>
        </p:txBody>
      </p:sp>
      <p:sp>
        <p:nvSpPr>
          <p:cNvPr id="35" name="TextBox 34"/>
          <p:cNvSpPr txBox="1"/>
          <p:nvPr/>
        </p:nvSpPr>
        <p:spPr>
          <a:xfrm>
            <a:off x="6358544" y="830367"/>
            <a:ext cx="5833455" cy="404726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Create a policy for each pod/ application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Load the policy into Conjur Master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When pod starts, Conjur-</a:t>
            </a:r>
            <a:r>
              <a:rPr kumimoji="0" lang="en-US" sz="1500" b="0" i="0" u="none" strike="noStrike" kern="1200" cap="none" spc="0" normalizeH="0" baseline="0" noProof="0" dirty="0" err="1">
                <a:ln>
                  <a:noFill/>
                </a:ln>
                <a:solidFill>
                  <a:srgbClr val="0F2233"/>
                </a:solidFill>
                <a:effectLst/>
                <a:uLnTx/>
                <a:uFillTx/>
                <a:latin typeface="Arial" pitchFamily="34" charset="0"/>
                <a:ea typeface="+mn-ea"/>
                <a:cs typeface="Arial" pitchFamily="34" charset="0"/>
              </a:rPr>
              <a:t>authn</a:t>
            </a: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-client goes up and creates a CSR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Conjur-</a:t>
            </a:r>
            <a:r>
              <a:rPr kumimoji="0" lang="en-US" sz="1500" b="0" i="0" u="none" strike="noStrike" kern="1200" cap="none" spc="0" normalizeH="0" baseline="0" noProof="0" dirty="0" err="1">
                <a:ln>
                  <a:noFill/>
                </a:ln>
                <a:solidFill>
                  <a:srgbClr val="0F2233"/>
                </a:solidFill>
                <a:effectLst/>
                <a:uLnTx/>
                <a:uFillTx/>
                <a:latin typeface="Arial" pitchFamily="34" charset="0"/>
                <a:ea typeface="+mn-ea"/>
                <a:cs typeface="Arial" pitchFamily="34" charset="0"/>
              </a:rPr>
              <a:t>authn</a:t>
            </a: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-client calls the Follower with pod details and CSR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Follower verifies pod exists against Kubernetes API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If exist, signs the request and writes it out of band to the Conjur-</a:t>
            </a:r>
            <a:r>
              <a:rPr kumimoji="0" lang="en-US" sz="1500" b="0" i="0" u="none" strike="noStrike" kern="1200" cap="none" spc="0" normalizeH="0" baseline="0" noProof="0" dirty="0" err="1">
                <a:ln>
                  <a:noFill/>
                </a:ln>
                <a:solidFill>
                  <a:srgbClr val="0F2233"/>
                </a:solidFill>
                <a:effectLst/>
                <a:uLnTx/>
                <a:uFillTx/>
                <a:latin typeface="Arial" pitchFamily="34" charset="0"/>
                <a:ea typeface="+mn-ea"/>
                <a:cs typeface="Arial" pitchFamily="34" charset="0"/>
              </a:rPr>
              <a:t>authn</a:t>
            </a: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-client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Conjur-</a:t>
            </a:r>
            <a:r>
              <a:rPr kumimoji="0" lang="en-US" sz="1500" b="0" i="0" u="none" strike="noStrike" kern="1200" cap="none" spc="0" normalizeH="0" baseline="0" noProof="0" dirty="0" err="1">
                <a:ln>
                  <a:noFill/>
                </a:ln>
                <a:solidFill>
                  <a:srgbClr val="0F2233"/>
                </a:solidFill>
                <a:effectLst/>
                <a:uLnTx/>
                <a:uFillTx/>
                <a:latin typeface="Arial" pitchFamily="34" charset="0"/>
                <a:ea typeface="+mn-ea"/>
                <a:cs typeface="Arial" pitchFamily="34" charset="0"/>
              </a:rPr>
              <a:t>authn</a:t>
            </a: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-client calls Follower  - follower authenticates against Conjur policies and returns a encrypted token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The Conjur-</a:t>
            </a:r>
            <a:r>
              <a:rPr kumimoji="0" lang="en-US" sz="1500" b="0" i="0" u="none" strike="noStrike" kern="1200" cap="none" spc="0" normalizeH="0" baseline="0" noProof="0" dirty="0" err="1">
                <a:ln>
                  <a:noFill/>
                </a:ln>
                <a:solidFill>
                  <a:srgbClr val="0F2233"/>
                </a:solidFill>
                <a:effectLst/>
                <a:uLnTx/>
                <a:uFillTx/>
                <a:latin typeface="Arial" pitchFamily="34" charset="0"/>
                <a:ea typeface="+mn-ea"/>
                <a:cs typeface="Arial" pitchFamily="34" charset="0"/>
              </a:rPr>
              <a:t>authn</a:t>
            </a: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-client decrypts the token and writes it in the pod shared memory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Summon uses the token to fetch the secrets from Conjur and writes the retrieved secrets to the environment variables.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srgbClr val="0F2233"/>
              </a:solidFill>
              <a:effectLst/>
              <a:uLnTx/>
              <a:uFillTx/>
              <a:latin typeface="Arial" pitchFamily="34" charset="0"/>
              <a:ea typeface="+mn-ea"/>
              <a:cs typeface="Arial"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srgbClr val="0F2233"/>
              </a:solidFill>
              <a:effectLst/>
              <a:uLnTx/>
              <a:uFillTx/>
              <a:latin typeface="Arial" pitchFamily="34" charset="0"/>
              <a:ea typeface="+mn-ea"/>
              <a:cs typeface="Arial" pitchFamily="34" charset="0"/>
            </a:endParaRPr>
          </a:p>
        </p:txBody>
      </p:sp>
      <p:sp>
        <p:nvSpPr>
          <p:cNvPr id="21" name="Rounded Rectangle 20"/>
          <p:cNvSpPr/>
          <p:nvPr/>
        </p:nvSpPr>
        <p:spPr>
          <a:xfrm>
            <a:off x="613085" y="1607529"/>
            <a:ext cx="1632406" cy="743088"/>
          </a:xfrm>
          <a:prstGeom prst="roundRect">
            <a:avLst>
              <a:gd name="adj" fmla="val 11145"/>
            </a:avLst>
          </a:prstGeom>
          <a:solidFill>
            <a:srgbClr val="FF57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Init</a:t>
            </a: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Container</a:t>
            </a:r>
          </a:p>
        </p:txBody>
      </p:sp>
      <p:sp>
        <p:nvSpPr>
          <p:cNvPr id="22" name="Rounded Rectangle 21"/>
          <p:cNvSpPr/>
          <p:nvPr/>
        </p:nvSpPr>
        <p:spPr>
          <a:xfrm>
            <a:off x="329852" y="1063057"/>
            <a:ext cx="2687772" cy="4725683"/>
          </a:xfrm>
          <a:prstGeom prst="roundRect">
            <a:avLst>
              <a:gd name="adj" fmla="val 11145"/>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3" name="Rounded Rectangle 22"/>
          <p:cNvSpPr/>
          <p:nvPr/>
        </p:nvSpPr>
        <p:spPr>
          <a:xfrm>
            <a:off x="527505" y="1629594"/>
            <a:ext cx="2322546" cy="1969167"/>
          </a:xfrm>
          <a:prstGeom prst="roundRect">
            <a:avLst>
              <a:gd name="adj" fmla="val 11145"/>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Pod</a:t>
            </a:r>
          </a:p>
        </p:txBody>
      </p:sp>
      <p:sp>
        <p:nvSpPr>
          <p:cNvPr id="27" name="TextBox 26"/>
          <p:cNvSpPr txBox="1"/>
          <p:nvPr/>
        </p:nvSpPr>
        <p:spPr>
          <a:xfrm>
            <a:off x="629357" y="2671583"/>
            <a:ext cx="1625898" cy="878088"/>
          </a:xfrm>
          <a:prstGeom prst="rect">
            <a:avLst/>
          </a:prstGeom>
          <a:solidFill>
            <a:schemeClr val="accent2">
              <a:lumMod val="40000"/>
              <a:lumOff val="60000"/>
            </a:schemeClr>
          </a:solid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F2233"/>
                </a:solidFill>
                <a:effectLst/>
                <a:uLnTx/>
                <a:uFillTx/>
                <a:latin typeface="Arial"/>
                <a:ea typeface="+mn-ea"/>
                <a:cs typeface="+mn-cs"/>
              </a:rPr>
              <a:t>Summon</a:t>
            </a:r>
          </a:p>
        </p:txBody>
      </p:sp>
      <p:sp>
        <p:nvSpPr>
          <p:cNvPr id="24" name="Rounded Rectangle 23"/>
          <p:cNvSpPr/>
          <p:nvPr/>
        </p:nvSpPr>
        <p:spPr>
          <a:xfrm>
            <a:off x="674216" y="2920719"/>
            <a:ext cx="1555485" cy="573704"/>
          </a:xfrm>
          <a:prstGeom prst="roundRect">
            <a:avLst>
              <a:gd name="adj" fmla="val 11145"/>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App Container</a:t>
            </a:r>
          </a:p>
        </p:txBody>
      </p:sp>
      <p:sp>
        <p:nvSpPr>
          <p:cNvPr id="25" name="Rounded Rectangle 24"/>
          <p:cNvSpPr/>
          <p:nvPr/>
        </p:nvSpPr>
        <p:spPr>
          <a:xfrm>
            <a:off x="634195" y="1738610"/>
            <a:ext cx="1632406" cy="632463"/>
          </a:xfrm>
          <a:prstGeom prst="roundRect">
            <a:avLst>
              <a:gd name="adj" fmla="val 11145"/>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F2233"/>
                </a:solidFill>
                <a:effectLst/>
                <a:uLnTx/>
                <a:uFillTx/>
                <a:latin typeface="Arial"/>
                <a:ea typeface="+mn-ea"/>
                <a:cs typeface="+mn-cs"/>
              </a:rPr>
              <a:t>Conjur-</a:t>
            </a:r>
            <a:r>
              <a:rPr kumimoji="0" lang="en-US" sz="1800" b="1" i="0" u="none" strike="noStrike" kern="1200" cap="none" spc="0" normalizeH="0" baseline="0" noProof="0" dirty="0" err="1">
                <a:ln>
                  <a:noFill/>
                </a:ln>
                <a:solidFill>
                  <a:srgbClr val="0F2233"/>
                </a:solidFill>
                <a:effectLst/>
                <a:uLnTx/>
                <a:uFillTx/>
                <a:latin typeface="Arial"/>
                <a:ea typeface="+mn-ea"/>
                <a:cs typeface="+mn-cs"/>
              </a:rPr>
              <a:t>authn</a:t>
            </a:r>
            <a:r>
              <a:rPr kumimoji="0" lang="en-US" sz="1800" b="1" i="0" u="none" strike="noStrike" kern="1200" cap="none" spc="0" normalizeH="0" baseline="0" noProof="0" dirty="0">
                <a:ln>
                  <a:noFill/>
                </a:ln>
                <a:solidFill>
                  <a:srgbClr val="0F2233"/>
                </a:solidFill>
                <a:effectLst/>
                <a:uLnTx/>
                <a:uFillTx/>
                <a:latin typeface="Arial"/>
                <a:ea typeface="+mn-ea"/>
                <a:cs typeface="+mn-cs"/>
              </a:rPr>
              <a:t>-client</a:t>
            </a:r>
            <a:endParaRPr kumimoji="0" lang="en-US" sz="1800" b="0" i="0" u="none" strike="noStrike" kern="1200" cap="none" spc="0" normalizeH="0" baseline="0" noProof="0" dirty="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 name="Rectangle 25"/>
          <p:cNvSpPr/>
          <p:nvPr/>
        </p:nvSpPr>
        <p:spPr>
          <a:xfrm>
            <a:off x="941352" y="2303675"/>
            <a:ext cx="816134" cy="419584"/>
          </a:xfrm>
          <a:prstGeom prst="rect">
            <a:avLst/>
          </a:prstGeom>
          <a:solidFill>
            <a:srgbClr val="00206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Shared Volume</a:t>
            </a:r>
          </a:p>
        </p:txBody>
      </p:sp>
      <p:sp>
        <p:nvSpPr>
          <p:cNvPr id="31" name="Rectangle 30"/>
          <p:cNvSpPr/>
          <p:nvPr/>
        </p:nvSpPr>
        <p:spPr>
          <a:xfrm>
            <a:off x="4013550" y="1853830"/>
            <a:ext cx="1148070"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67776">
                    <a:lumMod val="50000"/>
                  </a:srgbClr>
                </a:solidFill>
                <a:effectLst/>
                <a:uLnTx/>
                <a:uFillTx/>
                <a:latin typeface="Arial" pitchFamily="34" charset="0"/>
                <a:ea typeface="+mn-ea"/>
                <a:cs typeface="Arial" pitchFamily="34" charset="0"/>
              </a:rPr>
              <a:t>Conjur Master</a:t>
            </a:r>
            <a:endParaRPr kumimoji="0" lang="en-US" sz="1200" b="0" i="0" u="none" strike="noStrike" kern="1200" cap="none" spc="0" normalizeH="0" baseline="0" noProof="0" dirty="0">
              <a:ln>
                <a:noFill/>
              </a:ln>
              <a:solidFill>
                <a:srgbClr val="767776">
                  <a:lumMod val="50000"/>
                </a:srgbClr>
              </a:solidFill>
              <a:effectLst/>
              <a:uLnTx/>
              <a:uFillTx/>
              <a:latin typeface="Arial"/>
              <a:ea typeface="+mn-ea"/>
              <a:cs typeface="+mn-cs"/>
            </a:endParaRPr>
          </a:p>
        </p:txBody>
      </p:sp>
      <p:sp>
        <p:nvSpPr>
          <p:cNvPr id="36" name="TextBox 35"/>
          <p:cNvSpPr txBox="1"/>
          <p:nvPr/>
        </p:nvSpPr>
        <p:spPr>
          <a:xfrm>
            <a:off x="699770" y="1091061"/>
            <a:ext cx="2163203" cy="32460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Application Project</a:t>
            </a:r>
          </a:p>
        </p:txBody>
      </p:sp>
      <p:sp>
        <p:nvSpPr>
          <p:cNvPr id="37" name="TextBox 36"/>
          <p:cNvSpPr txBox="1"/>
          <p:nvPr/>
        </p:nvSpPr>
        <p:spPr>
          <a:xfrm>
            <a:off x="4188409" y="5204287"/>
            <a:ext cx="2163203" cy="32460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Conjur Project</a:t>
            </a:r>
          </a:p>
        </p:txBody>
      </p:sp>
      <p:sp>
        <p:nvSpPr>
          <p:cNvPr id="44" name="Rectangle 43"/>
          <p:cNvSpPr/>
          <p:nvPr/>
        </p:nvSpPr>
        <p:spPr>
          <a:xfrm>
            <a:off x="3944251" y="4605784"/>
            <a:ext cx="1253868"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Conjur Follower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(and authenticator)</a:t>
            </a:r>
            <a:endParaRPr kumimoji="0" lang="en-US" sz="1000" b="0" i="0" u="none" strike="noStrike" kern="1200" cap="none" spc="0" normalizeH="0" baseline="0" noProof="0" dirty="0">
              <a:ln>
                <a:noFill/>
              </a:ln>
              <a:solidFill>
                <a:srgbClr val="FFFFFF"/>
              </a:solidFill>
              <a:effectLst/>
              <a:uLnTx/>
              <a:uFillTx/>
              <a:latin typeface="Arial"/>
              <a:ea typeface="+mn-ea"/>
              <a:cs typeface="+mn-cs"/>
            </a:endParaRPr>
          </a:p>
        </p:txBody>
      </p:sp>
      <p:sp>
        <p:nvSpPr>
          <p:cNvPr id="45" name="Rounded Rectangle 44"/>
          <p:cNvSpPr/>
          <p:nvPr/>
        </p:nvSpPr>
        <p:spPr>
          <a:xfrm>
            <a:off x="613085" y="3685309"/>
            <a:ext cx="1632406" cy="732132"/>
          </a:xfrm>
          <a:prstGeom prst="roundRect">
            <a:avLst>
              <a:gd name="adj" fmla="val 11145"/>
            </a:avLst>
          </a:prstGeom>
          <a:solidFill>
            <a:srgbClr val="FF57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Init</a:t>
            </a: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Container</a:t>
            </a:r>
          </a:p>
        </p:txBody>
      </p:sp>
      <p:sp>
        <p:nvSpPr>
          <p:cNvPr id="50" name="Rounded Rectangle 49"/>
          <p:cNvSpPr/>
          <p:nvPr/>
        </p:nvSpPr>
        <p:spPr>
          <a:xfrm>
            <a:off x="509316" y="3683383"/>
            <a:ext cx="2322546" cy="1969167"/>
          </a:xfrm>
          <a:prstGeom prst="roundRect">
            <a:avLst>
              <a:gd name="adj" fmla="val 11145"/>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Pod</a:t>
            </a:r>
          </a:p>
        </p:txBody>
      </p:sp>
      <p:sp>
        <p:nvSpPr>
          <p:cNvPr id="52" name="Rounded Rectangle 51"/>
          <p:cNvSpPr/>
          <p:nvPr/>
        </p:nvSpPr>
        <p:spPr>
          <a:xfrm>
            <a:off x="634195" y="3805434"/>
            <a:ext cx="1632406" cy="632463"/>
          </a:xfrm>
          <a:prstGeom prst="roundRect">
            <a:avLst>
              <a:gd name="adj" fmla="val 11145"/>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F2233"/>
                </a:solidFill>
                <a:effectLst/>
                <a:uLnTx/>
                <a:uFillTx/>
                <a:latin typeface="Arial"/>
                <a:ea typeface="+mn-ea"/>
                <a:cs typeface="+mn-cs"/>
              </a:rPr>
              <a:t>Conjur-</a:t>
            </a:r>
            <a:r>
              <a:rPr kumimoji="0" lang="en-US" sz="1800" b="1" i="0" u="none" strike="noStrike" kern="1200" cap="none" spc="0" normalizeH="0" baseline="0" noProof="0" dirty="0" err="1">
                <a:ln>
                  <a:noFill/>
                </a:ln>
                <a:solidFill>
                  <a:srgbClr val="0F2233"/>
                </a:solidFill>
                <a:effectLst/>
                <a:uLnTx/>
                <a:uFillTx/>
                <a:latin typeface="Arial"/>
                <a:ea typeface="+mn-ea"/>
                <a:cs typeface="+mn-cs"/>
              </a:rPr>
              <a:t>authn</a:t>
            </a:r>
            <a:r>
              <a:rPr kumimoji="0" lang="en-US" sz="1800" b="1" i="0" u="none" strike="noStrike" kern="1200" cap="none" spc="0" normalizeH="0" baseline="0" noProof="0" dirty="0">
                <a:ln>
                  <a:noFill/>
                </a:ln>
                <a:solidFill>
                  <a:srgbClr val="0F2233"/>
                </a:solidFill>
                <a:effectLst/>
                <a:uLnTx/>
                <a:uFillTx/>
                <a:latin typeface="Arial"/>
                <a:ea typeface="+mn-ea"/>
                <a:cs typeface="+mn-cs"/>
              </a:rPr>
              <a:t>-client</a:t>
            </a:r>
            <a:endParaRPr kumimoji="0" lang="en-US" sz="1800" b="0" i="0" u="none" strike="noStrike" kern="1200" cap="none" spc="0" normalizeH="0" baseline="0" noProof="0" dirty="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59" name="Rectangle 58"/>
          <p:cNvSpPr/>
          <p:nvPr/>
        </p:nvSpPr>
        <p:spPr>
          <a:xfrm>
            <a:off x="3945886" y="3448481"/>
            <a:ext cx="1253868"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Conjur Follower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(and authenticator)</a:t>
            </a:r>
            <a:endParaRPr kumimoji="0" lang="en-US" sz="1000" b="0" i="0" u="none" strike="noStrike" kern="1200" cap="none" spc="0" normalizeH="0" baseline="0" noProof="0" dirty="0">
              <a:ln>
                <a:noFill/>
              </a:ln>
              <a:solidFill>
                <a:srgbClr val="FFFFFF"/>
              </a:solidFill>
              <a:effectLst/>
              <a:uLnTx/>
              <a:uFillTx/>
              <a:latin typeface="Arial"/>
              <a:ea typeface="+mn-ea"/>
              <a:cs typeface="+mn-cs"/>
            </a:endParaRPr>
          </a:p>
        </p:txBody>
      </p:sp>
      <p:sp>
        <p:nvSpPr>
          <p:cNvPr id="60" name="Rectangle 59"/>
          <p:cNvSpPr/>
          <p:nvPr/>
        </p:nvSpPr>
        <p:spPr>
          <a:xfrm>
            <a:off x="3096835" y="3310719"/>
            <a:ext cx="549193" cy="61030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sp>
        <p:nvSpPr>
          <p:cNvPr id="61" name="Left-Right-Up Arrow 60"/>
          <p:cNvSpPr/>
          <p:nvPr/>
        </p:nvSpPr>
        <p:spPr>
          <a:xfrm rot="5400000">
            <a:off x="3130981" y="3386626"/>
            <a:ext cx="508633" cy="460399"/>
          </a:xfrm>
          <a:prstGeom prst="leftRightUpArrow">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sp>
        <p:nvSpPr>
          <p:cNvPr id="62" name="Right Arrow 61"/>
          <p:cNvSpPr/>
          <p:nvPr/>
        </p:nvSpPr>
        <p:spPr>
          <a:xfrm>
            <a:off x="3096835" y="3528916"/>
            <a:ext cx="190815" cy="196353"/>
          </a:xfrm>
          <a:prstGeom prst="rightArrow">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cxnSp>
        <p:nvCxnSpPr>
          <p:cNvPr id="63" name="Straight Arrow Connector 62"/>
          <p:cNvCxnSpPr>
            <a:stCxn id="25" idx="3"/>
          </p:cNvCxnSpPr>
          <p:nvPr/>
        </p:nvCxnSpPr>
        <p:spPr>
          <a:xfrm>
            <a:off x="2266601" y="2054842"/>
            <a:ext cx="816134" cy="138269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284069" y="3665953"/>
            <a:ext cx="839669" cy="57407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0" idx="3"/>
          </p:cNvCxnSpPr>
          <p:nvPr/>
        </p:nvCxnSpPr>
        <p:spPr>
          <a:xfrm flipV="1">
            <a:off x="3646028" y="3339572"/>
            <a:ext cx="524381" cy="27629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60" idx="3"/>
          </p:cNvCxnSpPr>
          <p:nvPr/>
        </p:nvCxnSpPr>
        <p:spPr>
          <a:xfrm>
            <a:off x="3646028" y="3615869"/>
            <a:ext cx="522746" cy="73034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7" name="Curved Left Arrow 66"/>
          <p:cNvSpPr/>
          <p:nvPr/>
        </p:nvSpPr>
        <p:spPr>
          <a:xfrm>
            <a:off x="4812352" y="1607529"/>
            <a:ext cx="468000" cy="1732044"/>
          </a:xfrm>
          <a:prstGeom prst="curvedLeftArrow">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sp>
        <p:nvSpPr>
          <p:cNvPr id="68" name="Curved Left Arrow 67"/>
          <p:cNvSpPr/>
          <p:nvPr/>
        </p:nvSpPr>
        <p:spPr>
          <a:xfrm>
            <a:off x="4812352" y="1607529"/>
            <a:ext cx="575999" cy="2729155"/>
          </a:xfrm>
          <a:prstGeom prst="curvedLef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sp>
        <p:nvSpPr>
          <p:cNvPr id="70" name="TextBox 69"/>
          <p:cNvSpPr txBox="1"/>
          <p:nvPr/>
        </p:nvSpPr>
        <p:spPr>
          <a:xfrm>
            <a:off x="2958838" y="3931087"/>
            <a:ext cx="994691" cy="33109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F2233"/>
                </a:solidFill>
                <a:effectLst/>
                <a:uLnTx/>
                <a:uFillTx/>
                <a:latin typeface="Arial"/>
                <a:ea typeface="+mn-ea"/>
                <a:cs typeface="+mn-cs"/>
              </a:rPr>
              <a:t>Load Balancer</a:t>
            </a:r>
          </a:p>
        </p:txBody>
      </p:sp>
      <p:sp>
        <p:nvSpPr>
          <p:cNvPr id="106" name="TextBox 105"/>
          <p:cNvSpPr txBox="1"/>
          <p:nvPr/>
        </p:nvSpPr>
        <p:spPr>
          <a:xfrm>
            <a:off x="7934502" y="4646796"/>
            <a:ext cx="2600703" cy="1815882"/>
          </a:xfrm>
          <a:prstGeom prst="rect">
            <a:avLst/>
          </a:prstGeom>
          <a:solidFill>
            <a:schemeClr val="bg1"/>
          </a:solidFill>
          <a:ln>
            <a:solidFill>
              <a:schemeClr val="accent1"/>
            </a:solidFill>
          </a:ln>
        </p:spPr>
        <p:txBody>
          <a:bodyPr wrap="squar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App policy:​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!policy​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id: </a:t>
            </a:r>
            <a:r>
              <a:rPr kumimoji="0" lang="en-US" sz="800" b="0" i="0" u="none" strike="noStrike" kern="1200" cap="none" spc="0" normalizeH="0" baseline="0" noProof="0" dirty="0" err="1">
                <a:ln>
                  <a:noFill/>
                </a:ln>
                <a:solidFill>
                  <a:srgbClr val="0F2233"/>
                </a:solidFill>
                <a:effectLst/>
                <a:uLnTx/>
                <a:uFillTx/>
                <a:latin typeface="Arial"/>
                <a:ea typeface="+mn-ea"/>
                <a:cs typeface="+mn-cs"/>
              </a:rPr>
              <a:t>allowed_apps</a:t>
            </a:r>
            <a:r>
              <a:rPr kumimoji="0" lang="en-US" sz="800" b="0" i="0" u="none" strike="noStrike" kern="1200" cap="none" spc="0" normalizeH="0" baseline="0" noProof="0" dirty="0">
                <a:ln>
                  <a:noFill/>
                </a:ln>
                <a:solidFill>
                  <a:srgbClr val="0F2233"/>
                </a:solidFill>
                <a:effectLst/>
                <a:uLnTx/>
                <a:uFillTx/>
                <a:latin typeface="Arial"/>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annotations:​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description: Apps and services in cluster.​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body:​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 !layer​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 &amp;apps​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 !host [namespace]/</a:t>
            </a:r>
            <a:r>
              <a:rPr kumimoji="0" lang="en-US" sz="800" b="0" i="0" u="none" strike="noStrike" kern="1200" cap="none" spc="0" normalizeH="0" baseline="0" noProof="0" dirty="0" err="1">
                <a:ln>
                  <a:noFill/>
                </a:ln>
                <a:solidFill>
                  <a:srgbClr val="0F2233"/>
                </a:solidFill>
                <a:effectLst/>
                <a:uLnTx/>
                <a:uFillTx/>
                <a:latin typeface="Arial"/>
                <a:ea typeface="+mn-ea"/>
                <a:cs typeface="+mn-cs"/>
              </a:rPr>
              <a:t>service_account</a:t>
            </a:r>
            <a:r>
              <a:rPr kumimoji="0" lang="en-US" sz="800" b="0" i="0" u="none" strike="noStrike" kern="1200" cap="none" spc="0" normalizeH="0" baseline="0" noProof="0" dirty="0">
                <a:ln>
                  <a:noFill/>
                </a:ln>
                <a:solidFill>
                  <a:srgbClr val="0F2233"/>
                </a:solidFill>
                <a:effectLst/>
                <a:uLnTx/>
                <a:uFillTx/>
                <a:latin typeface="Arial"/>
                <a:ea typeface="+mn-ea"/>
                <a:cs typeface="+mn-cs"/>
              </a:rPr>
              <a:t>/[</a:t>
            </a:r>
            <a:r>
              <a:rPr kumimoji="0" lang="en-US" sz="800" b="0" i="0" u="none" strike="noStrike" kern="1200" cap="none" spc="0" normalizeH="0" baseline="0" noProof="0" dirty="0" err="1">
                <a:ln>
                  <a:noFill/>
                </a:ln>
                <a:solidFill>
                  <a:srgbClr val="0F2233"/>
                </a:solidFill>
                <a:effectLst/>
                <a:uLnTx/>
                <a:uFillTx/>
                <a:latin typeface="Arial"/>
                <a:ea typeface="+mn-ea"/>
                <a:cs typeface="+mn-cs"/>
              </a:rPr>
              <a:t>sa</a:t>
            </a:r>
            <a:r>
              <a:rPr kumimoji="0" lang="en-US" sz="800" b="0" i="0" u="none" strike="noStrike" kern="1200" cap="none" spc="0" normalizeH="0" baseline="0" noProof="0" dirty="0">
                <a:ln>
                  <a:noFill/>
                </a:ln>
                <a:solidFill>
                  <a:srgbClr val="0F2233"/>
                </a:solidFill>
                <a:effectLst/>
                <a:uLnTx/>
                <a:uFillTx/>
                <a:latin typeface="Arial"/>
                <a:ea typeface="+mn-ea"/>
                <a:cs typeface="+mn-cs"/>
              </a:rPr>
              <a:t>-name]​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 !grant​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role: !layer​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members: *apps​</a:t>
            </a:r>
          </a:p>
        </p:txBody>
      </p:sp>
      <p:sp>
        <p:nvSpPr>
          <p:cNvPr id="6" name="Arc 5"/>
          <p:cNvSpPr/>
          <p:nvPr/>
        </p:nvSpPr>
        <p:spPr>
          <a:xfrm>
            <a:off x="-1" y="2054842"/>
            <a:ext cx="4589147" cy="1616670"/>
          </a:xfrm>
          <a:prstGeom prst="arc">
            <a:avLst>
              <a:gd name="adj1" fmla="val 16199998"/>
              <a:gd name="adj2" fmla="val 0"/>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cxnSp>
        <p:nvCxnSpPr>
          <p:cNvPr id="9" name="Straight Arrow Connector 8"/>
          <p:cNvCxnSpPr/>
          <p:nvPr/>
        </p:nvCxnSpPr>
        <p:spPr>
          <a:xfrm flipH="1" flipV="1">
            <a:off x="2259173" y="2053092"/>
            <a:ext cx="163255" cy="669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 name="Vertical Scroll 11"/>
          <p:cNvSpPr/>
          <p:nvPr/>
        </p:nvSpPr>
        <p:spPr>
          <a:xfrm>
            <a:off x="1911495" y="1755267"/>
            <a:ext cx="297718" cy="304520"/>
          </a:xfrm>
          <a:prstGeom prst="verticalScroll">
            <a:avLst/>
          </a:prstGeom>
          <a:solidFill>
            <a:schemeClr val="accent4">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sp>
        <p:nvSpPr>
          <p:cNvPr id="13" name="TextBox 12"/>
          <p:cNvSpPr txBox="1"/>
          <p:nvPr/>
        </p:nvSpPr>
        <p:spPr>
          <a:xfrm>
            <a:off x="4136035" y="3119622"/>
            <a:ext cx="297718" cy="268941"/>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B050"/>
                </a:solidFill>
                <a:effectLst/>
                <a:uLnTx/>
                <a:uFillTx/>
                <a:latin typeface="Arial"/>
                <a:ea typeface="+mn-ea"/>
                <a:cs typeface="+mn-cs"/>
              </a:rPr>
              <a:t> </a:t>
            </a:r>
          </a:p>
        </p:txBody>
      </p:sp>
      <p:sp>
        <p:nvSpPr>
          <p:cNvPr id="107" name="TextBox 106"/>
          <p:cNvSpPr txBox="1"/>
          <p:nvPr/>
        </p:nvSpPr>
        <p:spPr>
          <a:xfrm>
            <a:off x="645699" y="4749341"/>
            <a:ext cx="1625898" cy="878088"/>
          </a:xfrm>
          <a:prstGeom prst="rect">
            <a:avLst/>
          </a:prstGeom>
          <a:solidFill>
            <a:schemeClr val="accent2">
              <a:lumMod val="40000"/>
              <a:lumOff val="60000"/>
            </a:schemeClr>
          </a:solid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F2233"/>
                </a:solidFill>
                <a:effectLst/>
                <a:uLnTx/>
                <a:uFillTx/>
                <a:latin typeface="Arial"/>
                <a:ea typeface="+mn-ea"/>
                <a:cs typeface="+mn-cs"/>
              </a:rPr>
              <a:t>Summon</a:t>
            </a:r>
          </a:p>
        </p:txBody>
      </p:sp>
      <p:sp>
        <p:nvSpPr>
          <p:cNvPr id="108" name="Rounded Rectangle 107"/>
          <p:cNvSpPr/>
          <p:nvPr/>
        </p:nvSpPr>
        <p:spPr>
          <a:xfrm>
            <a:off x="690558" y="4998477"/>
            <a:ext cx="1555485" cy="573704"/>
          </a:xfrm>
          <a:prstGeom prst="roundRect">
            <a:avLst>
              <a:gd name="adj" fmla="val 11145"/>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App Container</a:t>
            </a:r>
          </a:p>
        </p:txBody>
      </p:sp>
      <p:sp>
        <p:nvSpPr>
          <p:cNvPr id="53" name="Rectangle 52"/>
          <p:cNvSpPr/>
          <p:nvPr/>
        </p:nvSpPr>
        <p:spPr>
          <a:xfrm>
            <a:off x="997488" y="4355810"/>
            <a:ext cx="863600" cy="508000"/>
          </a:xfrm>
          <a:prstGeom prst="rect">
            <a:avLst/>
          </a:prstGeom>
          <a:solidFill>
            <a:srgbClr val="00206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Shared Volume</a:t>
            </a:r>
          </a:p>
        </p:txBody>
      </p:sp>
      <p:sp>
        <p:nvSpPr>
          <p:cNvPr id="109" name="Freeform 108"/>
          <p:cNvSpPr/>
          <p:nvPr/>
        </p:nvSpPr>
        <p:spPr>
          <a:xfrm>
            <a:off x="4462184" y="3058850"/>
            <a:ext cx="148072" cy="296159"/>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5" name="Straight Arrow Connector 14"/>
          <p:cNvCxnSpPr>
            <a:endCxn id="60" idx="1"/>
          </p:cNvCxnSpPr>
          <p:nvPr/>
        </p:nvCxnSpPr>
        <p:spPr>
          <a:xfrm>
            <a:off x="2266601" y="2855414"/>
            <a:ext cx="830234" cy="76045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0" idx="3"/>
            <a:endCxn id="13" idx="2"/>
          </p:cNvCxnSpPr>
          <p:nvPr/>
        </p:nvCxnSpPr>
        <p:spPr>
          <a:xfrm flipV="1">
            <a:off x="3646028" y="3388563"/>
            <a:ext cx="638866" cy="22730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1" name="Freeform 110"/>
          <p:cNvSpPr/>
          <p:nvPr/>
        </p:nvSpPr>
        <p:spPr>
          <a:xfrm>
            <a:off x="4300352" y="3310719"/>
            <a:ext cx="105018" cy="19669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2" name="Freeform 111"/>
          <p:cNvSpPr/>
          <p:nvPr/>
        </p:nvSpPr>
        <p:spPr>
          <a:xfrm>
            <a:off x="4401400" y="3308866"/>
            <a:ext cx="105018" cy="19669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682040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animEffect transition="in" filter="fade">
                                      <p:cBhvr>
                                        <p:cTn id="12" dur="500"/>
                                        <p:tgtEl>
                                          <p:spTgt spid="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xEl>
                                              <p:pRg st="1" end="1"/>
                                            </p:txEl>
                                          </p:spTgt>
                                        </p:tgtEl>
                                        <p:attrNameLst>
                                          <p:attrName>style.visibility</p:attrName>
                                        </p:attrNameLst>
                                      </p:cBhvr>
                                      <p:to>
                                        <p:strVal val="visible"/>
                                      </p:to>
                                    </p:set>
                                    <p:animEffect transition="in" filter="fade">
                                      <p:cBhvr>
                                        <p:cTn id="17" dur="500"/>
                                        <p:tgtEl>
                                          <p:spTgt spid="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5" presetClass="path" presetSubtype="0" accel="50000" decel="50000" fill="hold" grpId="1" nodeType="clickEffect">
                                  <p:stCondLst>
                                    <p:cond delay="0"/>
                                  </p:stCondLst>
                                  <p:childTnLst>
                                    <p:animMotion origin="layout" path="M -1.875E-6 -3.7037E-6 L -0.30937 -0.1037 " pathEditMode="relative" rAng="0" ptsTypes="AA">
                                      <p:cBhvr>
                                        <p:cTn id="21" dur="2000" fill="hold"/>
                                        <p:tgtEl>
                                          <p:spTgt spid="106"/>
                                        </p:tgtEl>
                                        <p:attrNameLst>
                                          <p:attrName>ppt_x</p:attrName>
                                          <p:attrName>ppt_y</p:attrName>
                                        </p:attrNameLst>
                                      </p:cBhvr>
                                      <p:rCtr x="-15469" y="-5185"/>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10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
                                            <p:txEl>
                                              <p:pRg st="2" end="2"/>
                                            </p:txEl>
                                          </p:spTgt>
                                        </p:tgtEl>
                                        <p:attrNameLst>
                                          <p:attrName>style.visibility</p:attrName>
                                        </p:attrNameLst>
                                      </p:cBhvr>
                                      <p:to>
                                        <p:strVal val="visible"/>
                                      </p:to>
                                    </p:set>
                                    <p:animEffect transition="in" filter="fade">
                                      <p:cBhvr>
                                        <p:cTn id="30" dur="500"/>
                                        <p:tgtEl>
                                          <p:spTgt spid="35">
                                            <p:txEl>
                                              <p:pRg st="2" end="2"/>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5">
                                            <p:txEl>
                                              <p:pRg st="3" end="3"/>
                                            </p:txEl>
                                          </p:spTgt>
                                        </p:tgtEl>
                                        <p:attrNameLst>
                                          <p:attrName>style.visibility</p:attrName>
                                        </p:attrNameLst>
                                      </p:cBhvr>
                                      <p:to>
                                        <p:strVal val="visible"/>
                                      </p:to>
                                    </p:set>
                                    <p:animEffect transition="in" filter="fade">
                                      <p:cBhvr>
                                        <p:cTn id="46" dur="500"/>
                                        <p:tgtEl>
                                          <p:spTgt spid="35">
                                            <p:txEl>
                                              <p:pRg st="3" end="3"/>
                                            </p:txEl>
                                          </p:spTgt>
                                        </p:tgtEl>
                                      </p:cBhvr>
                                    </p:animEffect>
                                  </p:childTnLst>
                                </p:cTn>
                              </p:par>
                              <p:par>
                                <p:cTn id="47" presetID="1"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par>
                                <p:cTn id="54" presetID="10" presetClass="entr" presetSubtype="0"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childTnLst>
                          </p:cTn>
                        </p:par>
                        <p:par>
                          <p:cTn id="57" fill="hold">
                            <p:stCondLst>
                              <p:cond delay="500"/>
                            </p:stCondLst>
                            <p:childTnLst>
                              <p:par>
                                <p:cTn id="58" presetID="42" presetClass="path" presetSubtype="0" accel="50000" decel="50000" fill="hold" grpId="1" nodeType="afterEffect">
                                  <p:stCondLst>
                                    <p:cond delay="0"/>
                                  </p:stCondLst>
                                  <p:childTnLst>
                                    <p:animMotion origin="layout" path="M -4.16667E-7 -7.40741E-7 L 0.09675 0.23542 " pathEditMode="relative" rAng="0" ptsTypes="AA">
                                      <p:cBhvr>
                                        <p:cTn id="59" dur="2000" fill="hold"/>
                                        <p:tgtEl>
                                          <p:spTgt spid="12"/>
                                        </p:tgtEl>
                                        <p:attrNameLst>
                                          <p:attrName>ppt_x</p:attrName>
                                          <p:attrName>ppt_y</p:attrName>
                                        </p:attrNameLst>
                                      </p:cBhvr>
                                      <p:rCtr x="4831" y="11759"/>
                                    </p:animMotion>
                                  </p:childTnLst>
                                </p:cTn>
                              </p:par>
                            </p:childTnLst>
                          </p:cTn>
                        </p:par>
                        <p:par>
                          <p:cTn id="60" fill="hold">
                            <p:stCondLst>
                              <p:cond delay="2500"/>
                            </p:stCondLst>
                            <p:childTnLst>
                              <p:par>
                                <p:cTn id="61" presetID="56" presetClass="path" presetSubtype="0" accel="50000" decel="50000" fill="hold" grpId="2" nodeType="afterEffect">
                                  <p:stCondLst>
                                    <p:cond delay="0"/>
                                  </p:stCondLst>
                                  <p:childTnLst>
                                    <p:animMotion origin="layout" path="M 0.09675 0.23542 L 0.18281 0.19838 " pathEditMode="relative" rAng="0" ptsTypes="AA">
                                      <p:cBhvr>
                                        <p:cTn id="62" dur="2000" fill="hold"/>
                                        <p:tgtEl>
                                          <p:spTgt spid="12"/>
                                        </p:tgtEl>
                                        <p:attrNameLst>
                                          <p:attrName>ppt_x</p:attrName>
                                          <p:attrName>ppt_y</p:attrName>
                                        </p:attrNameLst>
                                      </p:cBhvr>
                                      <p:rCtr x="4297" y="-1852"/>
                                    </p:animMotion>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5">
                                            <p:txEl>
                                              <p:pRg st="4" end="4"/>
                                            </p:txEl>
                                          </p:spTgt>
                                        </p:tgtEl>
                                        <p:attrNameLst>
                                          <p:attrName>style.visibility</p:attrName>
                                        </p:attrNameLst>
                                      </p:cBhvr>
                                      <p:to>
                                        <p:strVal val="visible"/>
                                      </p:to>
                                    </p:set>
                                    <p:animEffect transition="in" filter="fade">
                                      <p:cBhvr>
                                        <p:cTn id="67" dur="500"/>
                                        <p:tgtEl>
                                          <p:spTgt spid="35">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5">
                                            <p:txEl>
                                              <p:pRg st="5" end="5"/>
                                            </p:txEl>
                                          </p:spTgt>
                                        </p:tgtEl>
                                        <p:attrNameLst>
                                          <p:attrName>style.visibility</p:attrName>
                                        </p:attrNameLst>
                                      </p:cBhvr>
                                      <p:to>
                                        <p:strVal val="visible"/>
                                      </p:to>
                                    </p:set>
                                    <p:animEffect transition="in" filter="fade">
                                      <p:cBhvr>
                                        <p:cTn id="72" dur="500"/>
                                        <p:tgtEl>
                                          <p:spTgt spid="35">
                                            <p:txEl>
                                              <p:pRg st="5" end="5"/>
                                            </p:txEl>
                                          </p:spTgt>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500"/>
                                        <p:tgtEl>
                                          <p:spTgt spid="6"/>
                                        </p:tgtEl>
                                      </p:cBhvr>
                                    </p:animEffect>
                                  </p:childTnLst>
                                </p:cTn>
                              </p:par>
                            </p:childTnLst>
                          </p:cTn>
                        </p:par>
                        <p:par>
                          <p:cTn id="83" fill="hold">
                            <p:stCondLst>
                              <p:cond delay="500"/>
                            </p:stCondLst>
                            <p:childTnLst>
                              <p:par>
                                <p:cTn id="84" presetID="35" presetClass="path" presetSubtype="0" accel="50000" decel="50000" fill="hold" grpId="3" nodeType="afterEffect">
                                  <p:stCondLst>
                                    <p:cond delay="0"/>
                                  </p:stCondLst>
                                  <p:childTnLst>
                                    <p:animMotion origin="layout" path="M 0.18281 0.19838 L 8.33333E-7 4.07407E-6 " pathEditMode="relative" rAng="0" ptsTypes="AA">
                                      <p:cBhvr>
                                        <p:cTn id="85" dur="2000" fill="hold"/>
                                        <p:tgtEl>
                                          <p:spTgt spid="12"/>
                                        </p:tgtEl>
                                        <p:attrNameLst>
                                          <p:attrName>ppt_x</p:attrName>
                                          <p:attrName>ppt_y</p:attrName>
                                        </p:attrNameLst>
                                      </p:cBhvr>
                                      <p:rCtr x="-9180" y="-10046"/>
                                    </p:animMotion>
                                  </p:childTnLst>
                                </p:cTn>
                              </p:par>
                              <p:par>
                                <p:cTn id="86" presetID="35" presetClass="path" presetSubtype="0" accel="50000" decel="50000" fill="hold" grpId="1" nodeType="withEffect">
                                  <p:stCondLst>
                                    <p:cond delay="0"/>
                                  </p:stCondLst>
                                  <p:childTnLst>
                                    <p:animMotion origin="layout" path="M -2.29167E-6 2.96296E-6 L -0.18242 -0.1963 " pathEditMode="relative" rAng="0" ptsTypes="AA">
                                      <p:cBhvr>
                                        <p:cTn id="87" dur="2000" fill="hold"/>
                                        <p:tgtEl>
                                          <p:spTgt spid="13"/>
                                        </p:tgtEl>
                                        <p:attrNameLst>
                                          <p:attrName>ppt_x</p:attrName>
                                          <p:attrName>ppt_y</p:attrName>
                                        </p:attrNameLst>
                                      </p:cBhvr>
                                      <p:rCtr x="-9167" y="-10046"/>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5">
                                            <p:txEl>
                                              <p:pRg st="6" end="6"/>
                                            </p:txEl>
                                          </p:spTgt>
                                        </p:tgtEl>
                                        <p:attrNameLst>
                                          <p:attrName>style.visibility</p:attrName>
                                        </p:attrNameLst>
                                      </p:cBhvr>
                                      <p:to>
                                        <p:strVal val="visible"/>
                                      </p:to>
                                    </p:set>
                                    <p:animEffect transition="in" filter="fade">
                                      <p:cBhvr>
                                        <p:cTn id="92" dur="500"/>
                                        <p:tgtEl>
                                          <p:spTgt spid="35">
                                            <p:txEl>
                                              <p:pRg st="6" end="6"/>
                                            </p:txEl>
                                          </p:spTgt>
                                        </p:tgtEl>
                                      </p:cBhvr>
                                    </p:animEffect>
                                  </p:childTnLst>
                                </p:cTn>
                              </p:par>
                              <p:par>
                                <p:cTn id="93" presetID="26" presetClass="emph" presetSubtype="0" fill="hold" nodeType="withEffect">
                                  <p:stCondLst>
                                    <p:cond delay="0"/>
                                  </p:stCondLst>
                                  <p:childTnLst>
                                    <p:animEffect transition="out" filter="fade">
                                      <p:cBhvr>
                                        <p:cTn id="94" dur="500" tmFilter="0, 0; .2, .5; .8, .5; 1, 0"/>
                                        <p:tgtEl>
                                          <p:spTgt spid="63"/>
                                        </p:tgtEl>
                                      </p:cBhvr>
                                    </p:animEffect>
                                    <p:animScale>
                                      <p:cBhvr>
                                        <p:cTn id="95" dur="250" autoRev="1" fill="hold"/>
                                        <p:tgtEl>
                                          <p:spTgt spid="63"/>
                                        </p:tgtEl>
                                      </p:cBhvr>
                                      <p:by x="105000" y="105000"/>
                                    </p:animScale>
                                  </p:childTnLst>
                                </p:cTn>
                              </p:par>
                              <p:par>
                                <p:cTn id="96" presetID="26" presetClass="emph" presetSubtype="0" fill="hold" nodeType="withEffect">
                                  <p:stCondLst>
                                    <p:cond delay="0"/>
                                  </p:stCondLst>
                                  <p:childTnLst>
                                    <p:animEffect transition="out" filter="fade">
                                      <p:cBhvr>
                                        <p:cTn id="97" dur="500" tmFilter="0, 0; .2, .5; .8, .5; 1, 0"/>
                                        <p:tgtEl>
                                          <p:spTgt spid="65"/>
                                        </p:tgtEl>
                                      </p:cBhvr>
                                    </p:animEffect>
                                    <p:animScale>
                                      <p:cBhvr>
                                        <p:cTn id="98" dur="250" autoRev="1" fill="hold"/>
                                        <p:tgtEl>
                                          <p:spTgt spid="65"/>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09"/>
                                        </p:tgtEl>
                                        <p:attrNameLst>
                                          <p:attrName>style.visibility</p:attrName>
                                        </p:attrNameLst>
                                      </p:cBhvr>
                                      <p:to>
                                        <p:strVal val="visible"/>
                                      </p:to>
                                    </p:set>
                                    <p:animEffect transition="in" filter="fade">
                                      <p:cBhvr>
                                        <p:cTn id="103" dur="500"/>
                                        <p:tgtEl>
                                          <p:spTgt spid="109"/>
                                        </p:tgtEl>
                                      </p:cBhvr>
                                    </p:animEffect>
                                  </p:childTnLst>
                                </p:cTn>
                              </p:par>
                            </p:childTnLst>
                          </p:cTn>
                        </p:par>
                        <p:par>
                          <p:cTn id="104" fill="hold">
                            <p:stCondLst>
                              <p:cond delay="500"/>
                            </p:stCondLst>
                            <p:childTnLst>
                              <p:par>
                                <p:cTn id="105" presetID="35" presetClass="path" presetSubtype="0" accel="50000" decel="50000" fill="hold" grpId="1" nodeType="afterEffect">
                                  <p:stCondLst>
                                    <p:cond delay="0"/>
                                  </p:stCondLst>
                                  <p:childTnLst>
                                    <p:animMotion origin="layout" path="M 4.79167E-6 -2.59259E-6 L -0.20274 -0.14375 " pathEditMode="relative" rAng="0" ptsTypes="AA">
                                      <p:cBhvr>
                                        <p:cTn id="106" dur="2000" fill="hold"/>
                                        <p:tgtEl>
                                          <p:spTgt spid="109"/>
                                        </p:tgtEl>
                                        <p:attrNameLst>
                                          <p:attrName>ppt_x</p:attrName>
                                          <p:attrName>ppt_y</p:attrName>
                                        </p:attrNameLst>
                                      </p:cBhvr>
                                      <p:rCtr x="-10143" y="-7199"/>
                                    </p:animMotion>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5">
                                            <p:txEl>
                                              <p:pRg st="7" end="7"/>
                                            </p:txEl>
                                          </p:spTgt>
                                        </p:tgtEl>
                                        <p:attrNameLst>
                                          <p:attrName>style.visibility</p:attrName>
                                        </p:attrNameLst>
                                      </p:cBhvr>
                                      <p:to>
                                        <p:strVal val="visible"/>
                                      </p:to>
                                    </p:set>
                                    <p:animEffect transition="in" filter="fade">
                                      <p:cBhvr>
                                        <p:cTn id="111" dur="500"/>
                                        <p:tgtEl>
                                          <p:spTgt spid="35">
                                            <p:txEl>
                                              <p:pRg st="7" end="7"/>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mph" presetSubtype="2" fill="hold" nodeType="clickEffect">
                                  <p:stCondLst>
                                    <p:cond delay="0"/>
                                  </p:stCondLst>
                                  <p:childTnLst>
                                    <p:animClr clrSpc="rgb" dir="cw">
                                      <p:cBhvr>
                                        <p:cTn id="115" dur="2000" fill="hold"/>
                                        <p:tgtEl>
                                          <p:spTgt spid="109"/>
                                        </p:tgtEl>
                                        <p:attrNameLst>
                                          <p:attrName>fillcolor</p:attrName>
                                        </p:attrNameLst>
                                      </p:cBhvr>
                                      <p:to>
                                        <a:srgbClr val="9BF129"/>
                                      </p:to>
                                    </p:animClr>
                                    <p:set>
                                      <p:cBhvr>
                                        <p:cTn id="116" dur="2000" fill="hold"/>
                                        <p:tgtEl>
                                          <p:spTgt spid="109"/>
                                        </p:tgtEl>
                                        <p:attrNameLst>
                                          <p:attrName>fill.type</p:attrName>
                                        </p:attrNameLst>
                                      </p:cBhvr>
                                      <p:to>
                                        <p:strVal val="solid"/>
                                      </p:to>
                                    </p:set>
                                    <p:set>
                                      <p:cBhvr>
                                        <p:cTn id="117" dur="2000" fill="hold"/>
                                        <p:tgtEl>
                                          <p:spTgt spid="109"/>
                                        </p:tgtEl>
                                        <p:attrNameLst>
                                          <p:attrName>fill.on</p:attrName>
                                        </p:attrNameLst>
                                      </p:cBhvr>
                                      <p:to>
                                        <p:strVal val="true"/>
                                      </p:to>
                                    </p:set>
                                  </p:childTnLst>
                                </p:cTn>
                              </p:par>
                            </p:childTnLst>
                          </p:cTn>
                        </p:par>
                        <p:par>
                          <p:cTn id="118" fill="hold">
                            <p:stCondLst>
                              <p:cond delay="2000"/>
                            </p:stCondLst>
                            <p:childTnLst>
                              <p:par>
                                <p:cTn id="119" presetID="42" presetClass="path" presetSubtype="0" accel="50000" decel="50000" fill="hold" grpId="2" nodeType="afterEffect">
                                  <p:stCondLst>
                                    <p:cond delay="0"/>
                                  </p:stCondLst>
                                  <p:childTnLst>
                                    <p:animMotion origin="layout" path="M -0.20274 -0.14375 L -0.22774 -0.10926 " pathEditMode="relative" rAng="0" ptsTypes="AA">
                                      <p:cBhvr>
                                        <p:cTn id="120" dur="2000" fill="hold"/>
                                        <p:tgtEl>
                                          <p:spTgt spid="109"/>
                                        </p:tgtEl>
                                        <p:attrNameLst>
                                          <p:attrName>ppt_x</p:attrName>
                                          <p:attrName>ppt_y</p:attrName>
                                        </p:attrNameLst>
                                      </p:cBhvr>
                                      <p:rCtr x="-1250" y="1713"/>
                                    </p:animMotion>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5">
                                            <p:txEl>
                                              <p:pRg st="8" end="8"/>
                                            </p:txEl>
                                          </p:spTgt>
                                        </p:tgtEl>
                                        <p:attrNameLst>
                                          <p:attrName>style.visibility</p:attrName>
                                        </p:attrNameLst>
                                      </p:cBhvr>
                                      <p:to>
                                        <p:strVal val="visible"/>
                                      </p:to>
                                    </p:set>
                                    <p:animEffect transition="in" filter="fade">
                                      <p:cBhvr>
                                        <p:cTn id="125" dur="500"/>
                                        <p:tgtEl>
                                          <p:spTgt spid="35">
                                            <p:txEl>
                                              <p:pRg st="8" end="8"/>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7"/>
                                        </p:tgtEl>
                                        <p:attrNameLst>
                                          <p:attrName>style.visibility</p:attrName>
                                        </p:attrNameLst>
                                      </p:cBhvr>
                                      <p:to>
                                        <p:strVal val="visible"/>
                                      </p:to>
                                    </p:set>
                                    <p:animEffect transition="in" filter="fade">
                                      <p:cBhvr>
                                        <p:cTn id="130" dur="500"/>
                                        <p:tgtEl>
                                          <p:spTgt spid="17"/>
                                        </p:tgtEl>
                                      </p:cBhvr>
                                    </p:animEffect>
                                  </p:childTnLst>
                                </p:cTn>
                              </p:par>
                              <p:par>
                                <p:cTn id="131" presetID="10" presetClass="entr" presetSubtype="0" fill="hold" nodeType="with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fade">
                                      <p:cBhvr>
                                        <p:cTn id="133" dur="500"/>
                                        <p:tgtEl>
                                          <p:spTgt spid="15"/>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112"/>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1"/>
                                        </p:tgtEl>
                                        <p:attrNameLst>
                                          <p:attrName>style.visibility</p:attrName>
                                        </p:attrNameLst>
                                      </p:cBhvr>
                                      <p:to>
                                        <p:strVal val="visible"/>
                                      </p:to>
                                    </p:set>
                                  </p:childTnLst>
                                </p:cTn>
                              </p:par>
                            </p:childTnLst>
                          </p:cTn>
                        </p:par>
                        <p:par>
                          <p:cTn id="140" fill="hold">
                            <p:stCondLst>
                              <p:cond delay="0"/>
                            </p:stCondLst>
                            <p:childTnLst>
                              <p:par>
                                <p:cTn id="141" presetID="35" presetClass="path" presetSubtype="0" accel="50000" decel="50000" fill="hold" grpId="1" nodeType="afterEffect">
                                  <p:stCondLst>
                                    <p:cond delay="0"/>
                                  </p:stCondLst>
                                  <p:childTnLst>
                                    <p:animMotion origin="layout" path="M -4.58333E-6 7.40741E-7 L -0.19114 -0.08796 " pathEditMode="relative" rAng="0" ptsTypes="AA">
                                      <p:cBhvr>
                                        <p:cTn id="142" dur="2000" fill="hold"/>
                                        <p:tgtEl>
                                          <p:spTgt spid="112"/>
                                        </p:tgtEl>
                                        <p:attrNameLst>
                                          <p:attrName>ppt_x</p:attrName>
                                          <p:attrName>ppt_y</p:attrName>
                                        </p:attrNameLst>
                                      </p:cBhvr>
                                      <p:rCtr x="-9557" y="-4398"/>
                                    </p:animMotion>
                                  </p:childTnLst>
                                </p:cTn>
                              </p:par>
                              <p:par>
                                <p:cTn id="143" presetID="35" presetClass="path" presetSubtype="0" accel="50000" decel="50000" fill="hold" grpId="1" nodeType="withEffect">
                                  <p:stCondLst>
                                    <p:cond delay="0"/>
                                  </p:stCondLst>
                                  <p:childTnLst>
                                    <p:animMotion origin="layout" path="M -1.25E-6 -7.40741E-7 L -0.19336 -0.08819 " pathEditMode="relative" rAng="0" ptsTypes="AA">
                                      <p:cBhvr>
                                        <p:cTn id="144" dur="2000" fill="hold"/>
                                        <p:tgtEl>
                                          <p:spTgt spid="111"/>
                                        </p:tgtEl>
                                        <p:attrNameLst>
                                          <p:attrName>ppt_x</p:attrName>
                                          <p:attrName>ppt_y</p:attrName>
                                        </p:attrNameLst>
                                      </p:cBhvr>
                                      <p:rCtr x="-9674"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2" grpId="0" animBg="1"/>
      <p:bldP spid="106" grpId="0" animBg="1"/>
      <p:bldP spid="106" grpId="1" animBg="1"/>
      <p:bldP spid="106" grpId="2" animBg="1"/>
      <p:bldP spid="6" grpId="0" animBg="1"/>
      <p:bldP spid="12" grpId="0" animBg="1"/>
      <p:bldP spid="12" grpId="1" animBg="1"/>
      <p:bldP spid="12" grpId="2" animBg="1"/>
      <p:bldP spid="12" grpId="3" animBg="1"/>
      <p:bldP spid="13" grpId="0"/>
      <p:bldP spid="13" grpId="1"/>
      <p:bldP spid="109" grpId="0" animBg="1"/>
      <p:bldP spid="109" grpId="1" animBg="1"/>
      <p:bldP spid="109" grpId="2" animBg="1"/>
      <p:bldP spid="111" grpId="0" animBg="1"/>
      <p:bldP spid="111" grpId="1" animBg="1"/>
      <p:bldP spid="112" grpId="0" animBg="1"/>
      <p:bldP spid="11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6399BA-E07A-B44F-866A-730A5851F74B}"/>
              </a:ext>
            </a:extLst>
          </p:cNvPr>
          <p:cNvSpPr>
            <a:spLocks noGrp="1"/>
          </p:cNvSpPr>
          <p:nvPr>
            <p:ph sz="half" idx="1"/>
          </p:nvPr>
        </p:nvSpPr>
        <p:spPr/>
        <p:txBody>
          <a:bodyPr/>
          <a:lstStyle/>
          <a:p>
            <a:r>
              <a:rPr lang="en-US" dirty="0"/>
              <a:t>Useful for already existing applications utilizing Kubernetes secrets.</a:t>
            </a:r>
          </a:p>
          <a:p>
            <a:r>
              <a:rPr lang="en-US" dirty="0"/>
              <a:t>Deploy a k8s native application.</a:t>
            </a:r>
          </a:p>
          <a:p>
            <a:r>
              <a:rPr lang="en-US" dirty="0"/>
              <a:t>Deploy DAP follower</a:t>
            </a:r>
          </a:p>
          <a:p>
            <a:r>
              <a:rPr lang="en-US" dirty="0"/>
              <a:t>Deploy app integrated with DAP k8sSecretprovider</a:t>
            </a:r>
          </a:p>
          <a:p>
            <a:endParaRPr lang="en-US" dirty="0"/>
          </a:p>
        </p:txBody>
      </p:sp>
      <p:sp>
        <p:nvSpPr>
          <p:cNvPr id="4" name="Title 3">
            <a:extLst>
              <a:ext uri="{FF2B5EF4-FFF2-40B4-BE49-F238E27FC236}">
                <a16:creationId xmlns:a16="http://schemas.microsoft.com/office/drawing/2014/main" id="{7F041DA2-F8BC-BD41-9C3B-4DF4103F8630}"/>
              </a:ext>
            </a:extLst>
          </p:cNvPr>
          <p:cNvSpPr>
            <a:spLocks noGrp="1"/>
          </p:cNvSpPr>
          <p:nvPr>
            <p:ph type="title"/>
          </p:nvPr>
        </p:nvSpPr>
        <p:spPr/>
        <p:txBody>
          <a:bodyPr/>
          <a:lstStyle/>
          <a:p>
            <a:r>
              <a:rPr lang="en-US" dirty="0"/>
              <a:t>Lab 3 - Kubernetes secrets provider</a:t>
            </a:r>
          </a:p>
        </p:txBody>
      </p:sp>
      <p:sp>
        <p:nvSpPr>
          <p:cNvPr id="5" name="Slide Number Placeholder 4">
            <a:extLst>
              <a:ext uri="{FF2B5EF4-FFF2-40B4-BE49-F238E27FC236}">
                <a16:creationId xmlns:a16="http://schemas.microsoft.com/office/drawing/2014/main" id="{4E8A314B-2630-2249-8F59-6094BA34F66E}"/>
              </a:ext>
            </a:extLst>
          </p:cNvPr>
          <p:cNvSpPr>
            <a:spLocks noGrp="1"/>
          </p:cNvSpPr>
          <p:nvPr>
            <p:ph type="sldNum" sz="quarter" idx="12"/>
          </p:nvPr>
        </p:nvSpPr>
        <p:spPr/>
        <p:txBody>
          <a:bodyPr/>
          <a:lstStyle/>
          <a:p>
            <a:fld id="{3DB5E446-421A-E746-A83E-D1D14D8D9CBB}" type="slidenum">
              <a:rPr lang="en-US" smtClean="0"/>
              <a:pPr/>
              <a:t>27</a:t>
            </a:fld>
            <a:endParaRPr lang="en-US" dirty="0"/>
          </a:p>
        </p:txBody>
      </p:sp>
      <p:pic>
        <p:nvPicPr>
          <p:cNvPr id="15" name="Content Placeholder 14" descr="A close up of a sign&#10;&#10;Description automatically generated">
            <a:extLst>
              <a:ext uri="{FF2B5EF4-FFF2-40B4-BE49-F238E27FC236}">
                <a16:creationId xmlns:a16="http://schemas.microsoft.com/office/drawing/2014/main" id="{E7FB575E-E32C-6240-8B82-26CE5AD43D0F}"/>
              </a:ext>
            </a:extLst>
          </p:cNvPr>
          <p:cNvPicPr>
            <a:picLocks noGrp="1" noChangeAspect="1"/>
          </p:cNvPicPr>
          <p:nvPr>
            <p:ph sz="half" idx="2"/>
          </p:nvPr>
        </p:nvPicPr>
        <p:blipFill>
          <a:blip r:embed="rId2"/>
          <a:stretch>
            <a:fillRect/>
          </a:stretch>
        </p:blipFill>
        <p:spPr>
          <a:xfrm>
            <a:off x="7184640" y="1273491"/>
            <a:ext cx="4389120" cy="4389120"/>
          </a:xfrm>
        </p:spPr>
      </p:pic>
    </p:spTree>
    <p:extLst>
      <p:ext uri="{BB962C8B-B14F-4D97-AF65-F5344CB8AC3E}">
        <p14:creationId xmlns:p14="http://schemas.microsoft.com/office/powerpoint/2010/main" val="169646264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4</a:t>
            </a:r>
          </a:p>
        </p:txBody>
      </p:sp>
    </p:spTree>
    <p:extLst>
      <p:ext uri="{BB962C8B-B14F-4D97-AF65-F5344CB8AC3E}">
        <p14:creationId xmlns:p14="http://schemas.microsoft.com/office/powerpoint/2010/main" val="109825204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8723" y="995421"/>
            <a:ext cx="9622077" cy="5329635"/>
          </a:xfrm>
        </p:spPr>
        <p:txBody>
          <a:bodyPr/>
          <a:lstStyle/>
          <a:p>
            <a:r>
              <a:rPr lang="en-US" dirty="0"/>
              <a:t>No downtime to applications or servers. No need for a maintenance window.</a:t>
            </a:r>
          </a:p>
          <a:p>
            <a:r>
              <a:rPr lang="en-US" dirty="0"/>
              <a:t>Two deployment methods</a:t>
            </a:r>
          </a:p>
          <a:p>
            <a:pPr lvl="1"/>
            <a:r>
              <a:rPr lang="en-US" u="sng" dirty="0"/>
              <a:t>Single account </a:t>
            </a:r>
            <a:r>
              <a:rPr lang="en-US" dirty="0"/>
              <a:t>– One account credential is managed. Credential is rotated while application continues to run (while handling rotation in code).</a:t>
            </a:r>
          </a:p>
          <a:p>
            <a:pPr lvl="1"/>
            <a:r>
              <a:rPr lang="en-US" u="sng" dirty="0"/>
              <a:t>Dual accounts </a:t>
            </a:r>
            <a:r>
              <a:rPr lang="en-US" dirty="0"/>
              <a:t>– Two identical account credentials are managed: active and inactive. Application always uses the active account, while the inactive can safely be changed while application continues to run.</a:t>
            </a:r>
          </a:p>
        </p:txBody>
      </p:sp>
      <p:grpSp>
        <p:nvGrpSpPr>
          <p:cNvPr id="8" name="Group 7"/>
          <p:cNvGrpSpPr/>
          <p:nvPr/>
        </p:nvGrpSpPr>
        <p:grpSpPr>
          <a:xfrm>
            <a:off x="4058655" y="3666923"/>
            <a:ext cx="1845724" cy="1406503"/>
            <a:chOff x="966692" y="4116421"/>
            <a:chExt cx="1845724" cy="1406503"/>
          </a:xfrm>
        </p:grpSpPr>
        <p:pic>
          <p:nvPicPr>
            <p:cNvPr id="11" name="Picture 26" descr="EITE_3"/>
            <p:cNvPicPr>
              <a:picLocks noChangeAspect="1" noChangeArrowheads="1"/>
            </p:cNvPicPr>
            <p:nvPr/>
          </p:nvPicPr>
          <p:blipFill>
            <a:blip r:embed="rId3"/>
            <a:stretch>
              <a:fillRect/>
            </a:stretch>
          </p:blipFill>
          <p:spPr bwMode="auto">
            <a:xfrm>
              <a:off x="966692" y="4116421"/>
              <a:ext cx="1845724" cy="1239241"/>
            </a:xfrm>
            <a:prstGeom prst="rect">
              <a:avLst/>
            </a:prstGeom>
            <a:noFill/>
          </p:spPr>
        </p:pic>
        <p:sp>
          <p:nvSpPr>
            <p:cNvPr id="16" name="TextBox 15"/>
            <p:cNvSpPr txBox="1"/>
            <p:nvPr/>
          </p:nvSpPr>
          <p:spPr>
            <a:xfrm>
              <a:off x="1064858" y="5240652"/>
              <a:ext cx="1572177" cy="282272"/>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Server</a:t>
              </a:r>
              <a:endParaRPr lang="he-IL" sz="1200" b="1" dirty="0">
                <a:latin typeface="Arial" panose="020B0604020202020204" pitchFamily="34" charset="0"/>
                <a:cs typeface="Arial" panose="020B0604020202020204" pitchFamily="34" charset="0"/>
              </a:endParaRPr>
            </a:p>
          </p:txBody>
        </p:sp>
      </p:grpSp>
      <p:grpSp>
        <p:nvGrpSpPr>
          <p:cNvPr id="9" name="CP"/>
          <p:cNvGrpSpPr/>
          <p:nvPr/>
        </p:nvGrpSpPr>
        <p:grpSpPr>
          <a:xfrm>
            <a:off x="5095713" y="3530443"/>
            <a:ext cx="1572177" cy="952957"/>
            <a:chOff x="1984699" y="3894216"/>
            <a:chExt cx="1572177" cy="952957"/>
          </a:xfrm>
        </p:grpSpPr>
        <p:grpSp>
          <p:nvGrpSpPr>
            <p:cNvPr id="12" name="Group 11"/>
            <p:cNvGrpSpPr/>
            <p:nvPr/>
          </p:nvGrpSpPr>
          <p:grpSpPr>
            <a:xfrm>
              <a:off x="2376601" y="4321296"/>
              <a:ext cx="612757" cy="525877"/>
              <a:chOff x="6043059" y="1972411"/>
              <a:chExt cx="1270771" cy="1088458"/>
            </a:xfrm>
          </p:grpSpPr>
          <p:pic>
            <p:nvPicPr>
              <p:cNvPr id="14" name="Picture 33" descr="7"/>
              <p:cNvPicPr>
                <a:picLocks noChangeAspect="1" noChangeArrowheads="1"/>
              </p:cNvPicPr>
              <p:nvPr/>
            </p:nvPicPr>
            <p:blipFill>
              <a:blip r:embed="rId4"/>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3" name="Picture 68" descr="v"/>
              <p:cNvPicPr>
                <a:picLocks noChangeAspect="1" noChangeArrowheads="1"/>
              </p:cNvPicPr>
              <p:nvPr/>
            </p:nvPicPr>
            <p:blipFill>
              <a:blip r:embed="rId5"/>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4"/>
              <a:stretch>
                <a:fillRect/>
              </a:stretch>
            </p:blipFill>
            <p:spPr bwMode="auto">
              <a:xfrm>
                <a:off x="6112108" y="2504247"/>
                <a:ext cx="942106" cy="556622"/>
              </a:xfrm>
              <a:prstGeom prst="rect">
                <a:avLst/>
              </a:prstGeom>
              <a:noFill/>
              <a:ln w="9525">
                <a:noFill/>
                <a:miter lim="800000"/>
                <a:headEnd/>
                <a:tailEnd/>
              </a:ln>
            </p:spPr>
          </p:pic>
        </p:grpSp>
        <p:sp>
          <p:nvSpPr>
            <p:cNvPr id="17" name="TextBox 16"/>
            <p:cNvSpPr txBox="1"/>
            <p:nvPr/>
          </p:nvSpPr>
          <p:spPr>
            <a:xfrm>
              <a:off x="1984699" y="3894216"/>
              <a:ext cx="1572177" cy="466938"/>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Credential Provider</a:t>
              </a:r>
              <a:endParaRPr lang="he-IL" sz="1200" b="1" dirty="0">
                <a:latin typeface="Arial" panose="020B0604020202020204" pitchFamily="34" charset="0"/>
                <a:cs typeface="Arial" panose="020B0604020202020204" pitchFamily="34" charset="0"/>
              </a:endParaRPr>
            </a:p>
          </p:txBody>
        </p:sp>
      </p:grpSp>
      <p:grpSp>
        <p:nvGrpSpPr>
          <p:cNvPr id="19" name="DB"/>
          <p:cNvGrpSpPr/>
          <p:nvPr/>
        </p:nvGrpSpPr>
        <p:grpSpPr>
          <a:xfrm>
            <a:off x="1622297" y="4154583"/>
            <a:ext cx="1596818" cy="1150513"/>
            <a:chOff x="6961952" y="2253369"/>
            <a:chExt cx="960120" cy="585995"/>
          </a:xfrm>
        </p:grpSpPr>
        <p:sp>
          <p:nvSpPr>
            <p:cNvPr id="20" name="TextBox 19"/>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1" name="Picture 20"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4" name="Vault"/>
          <p:cNvGrpSpPr/>
          <p:nvPr/>
        </p:nvGrpSpPr>
        <p:grpSpPr>
          <a:xfrm>
            <a:off x="8912237" y="3935633"/>
            <a:ext cx="1578086" cy="1308913"/>
            <a:chOff x="3849174" y="5433531"/>
            <a:chExt cx="1578086" cy="1308913"/>
          </a:xfrm>
        </p:grpSpPr>
        <p:pic>
          <p:nvPicPr>
            <p:cNvPr id="22" name="Picture 8" descr="11"/>
            <p:cNvPicPr>
              <a:picLocks noChangeAspect="1" noChangeArrowheads="1"/>
            </p:cNvPicPr>
            <p:nvPr/>
          </p:nvPicPr>
          <p:blipFill>
            <a:blip r:embed="rId7"/>
            <a:stretch>
              <a:fillRect/>
            </a:stretch>
          </p:blipFill>
          <p:spPr bwMode="auto">
            <a:xfrm>
              <a:off x="3849174" y="5433531"/>
              <a:ext cx="1578086" cy="1123290"/>
            </a:xfrm>
            <a:prstGeom prst="rect">
              <a:avLst/>
            </a:prstGeom>
            <a:noFill/>
            <a:ln w="9525">
              <a:noFill/>
              <a:miter lim="800000"/>
              <a:headEnd/>
              <a:tailEnd/>
            </a:ln>
          </p:spPr>
        </p:pic>
        <p:sp>
          <p:nvSpPr>
            <p:cNvPr id="23" name="TextBox 22"/>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sp>
        <p:nvSpPr>
          <p:cNvPr id="28" name="Green arrow"/>
          <p:cNvSpPr/>
          <p:nvPr/>
        </p:nvSpPr>
        <p:spPr>
          <a:xfrm rot="9513110">
            <a:off x="2896659" y="4309298"/>
            <a:ext cx="1483906" cy="242944"/>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2nd cred to DB" descr="7" hidden="1"/>
          <p:cNvPicPr>
            <a:picLocks noChangeAspect="1" noChangeArrowheads="1"/>
          </p:cNvPicPr>
          <p:nvPr/>
        </p:nvPicPr>
        <p:blipFill>
          <a:blip r:embed="rId8"/>
          <a:stretch>
            <a:fillRect/>
          </a:stretch>
        </p:blipFill>
        <p:spPr bwMode="auto">
          <a:xfrm>
            <a:off x="2732145" y="3799530"/>
            <a:ext cx="454417" cy="557784"/>
          </a:xfrm>
          <a:prstGeom prst="rect">
            <a:avLst/>
          </a:prstGeom>
          <a:noFill/>
          <a:ln w="9525">
            <a:noFill/>
            <a:miter lim="800000"/>
            <a:headEnd/>
            <a:tailEnd/>
          </a:ln>
        </p:spPr>
      </p:pic>
      <p:sp>
        <p:nvSpPr>
          <p:cNvPr id="38" name="Dual Account"/>
          <p:cNvSpPr/>
          <p:nvPr/>
        </p:nvSpPr>
        <p:spPr>
          <a:xfrm>
            <a:off x="4777215" y="3104249"/>
            <a:ext cx="1971585" cy="444818"/>
          </a:xfrm>
          <a:prstGeom prst="rect">
            <a:avLst/>
          </a:prstGeom>
          <a:solidFill>
            <a:srgbClr val="224982"/>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Dual account</a:t>
            </a:r>
            <a:endParaRPr lang="en-US" sz="2000" u="sng" dirty="0">
              <a:latin typeface="Arial" pitchFamily="34" charset="0"/>
              <a:cs typeface="Arial" pitchFamily="34" charset="0"/>
            </a:endParaRPr>
          </a:p>
        </p:txBody>
      </p:sp>
      <p:sp>
        <p:nvSpPr>
          <p:cNvPr id="47" name="50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50 days to credential rotation</a:t>
            </a:r>
          </a:p>
        </p:txBody>
      </p:sp>
      <p:sp>
        <p:nvSpPr>
          <p:cNvPr id="48" name="40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40 days to credential rotation</a:t>
            </a:r>
          </a:p>
        </p:txBody>
      </p:sp>
      <p:sp>
        <p:nvSpPr>
          <p:cNvPr id="49" name="30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30 days to credential rotation</a:t>
            </a:r>
          </a:p>
        </p:txBody>
      </p:sp>
      <p:sp>
        <p:nvSpPr>
          <p:cNvPr id="50" name="20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20 days to credential rotation</a:t>
            </a:r>
          </a:p>
        </p:txBody>
      </p:sp>
      <p:sp>
        <p:nvSpPr>
          <p:cNvPr id="51" name="10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10 days to credential rotation</a:t>
            </a:r>
          </a:p>
        </p:txBody>
      </p:sp>
      <p:sp>
        <p:nvSpPr>
          <p:cNvPr id="52" name="5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5 days to credential rotation</a:t>
            </a:r>
          </a:p>
        </p:txBody>
      </p:sp>
      <p:sp>
        <p:nvSpPr>
          <p:cNvPr id="53" name="now"/>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Automatic credential rotation </a:t>
            </a:r>
            <a:r>
              <a:rPr lang="en-US" sz="2000" u="sng" dirty="0">
                <a:latin typeface="Arial" pitchFamily="34" charset="0"/>
                <a:cs typeface="Arial" pitchFamily="34" charset="0"/>
              </a:rPr>
              <a:t>now</a:t>
            </a:r>
          </a:p>
        </p:txBody>
      </p:sp>
      <p:grpSp>
        <p:nvGrpSpPr>
          <p:cNvPr id="27" name="Active inactive group"/>
          <p:cNvGrpSpPr/>
          <p:nvPr/>
        </p:nvGrpSpPr>
        <p:grpSpPr>
          <a:xfrm>
            <a:off x="5602508" y="4661473"/>
            <a:ext cx="1741660" cy="685182"/>
            <a:chOff x="5527040" y="4637638"/>
            <a:chExt cx="1741660" cy="685182"/>
          </a:xfrm>
        </p:grpSpPr>
        <p:sp>
          <p:nvSpPr>
            <p:cNvPr id="18" name="Rectangle 17"/>
            <p:cNvSpPr/>
            <p:nvPr/>
          </p:nvSpPr>
          <p:spPr>
            <a:xfrm>
              <a:off x="5527040" y="4637638"/>
              <a:ext cx="870830" cy="685182"/>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397870" y="4637638"/>
              <a:ext cx="870830" cy="685182"/>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6" name="Active label"/>
          <p:cNvSpPr txBox="1"/>
          <p:nvPr/>
        </p:nvSpPr>
        <p:spPr>
          <a:xfrm>
            <a:off x="5251835" y="5317962"/>
            <a:ext cx="1572177" cy="466938"/>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Active</a:t>
            </a:r>
          </a:p>
          <a:p>
            <a:pPr algn="ctr"/>
            <a:r>
              <a:rPr lang="en-US" sz="1200" b="1" dirty="0">
                <a:latin typeface="Arial" panose="020B0604020202020204" pitchFamily="34" charset="0"/>
                <a:cs typeface="Arial" panose="020B0604020202020204" pitchFamily="34" charset="0"/>
              </a:rPr>
              <a:t>Credential</a:t>
            </a:r>
            <a:endParaRPr lang="he-IL" sz="1200" b="1" dirty="0">
              <a:latin typeface="Arial" panose="020B0604020202020204" pitchFamily="34" charset="0"/>
              <a:cs typeface="Arial" panose="020B0604020202020204" pitchFamily="34" charset="0"/>
            </a:endParaRPr>
          </a:p>
        </p:txBody>
      </p:sp>
      <p:sp>
        <p:nvSpPr>
          <p:cNvPr id="57" name="Inactive label"/>
          <p:cNvSpPr txBox="1"/>
          <p:nvPr/>
        </p:nvSpPr>
        <p:spPr>
          <a:xfrm>
            <a:off x="6097466" y="5317962"/>
            <a:ext cx="1572177" cy="466938"/>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Inactive</a:t>
            </a:r>
          </a:p>
          <a:p>
            <a:pPr algn="ctr"/>
            <a:r>
              <a:rPr lang="en-US" sz="1200" b="1" dirty="0">
                <a:latin typeface="Arial" panose="020B0604020202020204" pitchFamily="34" charset="0"/>
                <a:cs typeface="Arial" panose="020B0604020202020204" pitchFamily="34" charset="0"/>
              </a:rPr>
              <a:t>Credential</a:t>
            </a:r>
            <a:endParaRPr lang="he-IL" sz="1200" b="1" dirty="0">
              <a:latin typeface="Arial" panose="020B0604020202020204" pitchFamily="34" charset="0"/>
              <a:cs typeface="Arial" panose="020B0604020202020204" pitchFamily="34" charset="0"/>
            </a:endParaRPr>
          </a:p>
        </p:txBody>
      </p:sp>
      <p:pic>
        <p:nvPicPr>
          <p:cNvPr id="29" name="Active cred to CP" descr="7"/>
          <p:cNvPicPr>
            <a:picLocks noChangeAspect="1" noChangeArrowheads="1"/>
          </p:cNvPicPr>
          <p:nvPr/>
        </p:nvPicPr>
        <p:blipFill>
          <a:blip r:embed="rId8"/>
          <a:stretch>
            <a:fillRect/>
          </a:stretch>
        </p:blipFill>
        <p:spPr bwMode="auto">
          <a:xfrm>
            <a:off x="9180231" y="3085215"/>
            <a:ext cx="454417" cy="557784"/>
          </a:xfrm>
          <a:prstGeom prst="rect">
            <a:avLst/>
          </a:prstGeom>
          <a:noFill/>
          <a:ln w="9525">
            <a:noFill/>
            <a:miter lim="800000"/>
            <a:headEnd/>
            <a:tailEnd/>
          </a:ln>
        </p:spPr>
      </p:pic>
      <p:pic>
        <p:nvPicPr>
          <p:cNvPr id="24" name="Inactive cred to CP" descr="7"/>
          <p:cNvPicPr>
            <a:picLocks noChangeAspect="1" noChangeArrowheads="1"/>
          </p:cNvPicPr>
          <p:nvPr/>
        </p:nvPicPr>
        <p:blipFill>
          <a:blip r:embed="rId8">
            <a:duotone>
              <a:prstClr val="black"/>
              <a:srgbClr val="7030A0">
                <a:tint val="45000"/>
                <a:satMod val="400000"/>
              </a:srgbClr>
            </a:duotone>
          </a:blip>
          <a:stretch>
            <a:fillRect/>
          </a:stretch>
        </p:blipFill>
        <p:spPr bwMode="auto">
          <a:xfrm>
            <a:off x="9995237" y="3130203"/>
            <a:ext cx="454417" cy="557784"/>
          </a:xfrm>
          <a:prstGeom prst="rect">
            <a:avLst/>
          </a:prstGeom>
          <a:noFill/>
          <a:ln w="9525">
            <a:noFill/>
            <a:miter lim="800000"/>
            <a:headEnd/>
            <a:tailEnd/>
          </a:ln>
        </p:spPr>
      </p:pic>
      <p:cxnSp>
        <p:nvCxnSpPr>
          <p:cNvPr id="31" name="Straight Connector 30"/>
          <p:cNvCxnSpPr>
            <a:stCxn id="15" idx="3"/>
          </p:cNvCxnSpPr>
          <p:nvPr/>
        </p:nvCxnSpPr>
        <p:spPr>
          <a:xfrm>
            <a:off x="5975186" y="4348936"/>
            <a:ext cx="498152" cy="255256"/>
          </a:xfrm>
          <a:prstGeom prst="line">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pic>
        <p:nvPicPr>
          <p:cNvPr id="59" name="Placeholder for the active cred" descr="7"/>
          <p:cNvPicPr>
            <a:picLocks noChangeAspect="1" noChangeArrowheads="1"/>
          </p:cNvPicPr>
          <p:nvPr/>
        </p:nvPicPr>
        <p:blipFill>
          <a:blip r:embed="rId8"/>
          <a:stretch>
            <a:fillRect/>
          </a:stretch>
        </p:blipFill>
        <p:spPr bwMode="auto">
          <a:xfrm>
            <a:off x="5825836" y="4696550"/>
            <a:ext cx="454417" cy="557784"/>
          </a:xfrm>
          <a:prstGeom prst="rect">
            <a:avLst/>
          </a:prstGeom>
          <a:noFill/>
          <a:ln w="9525">
            <a:noFill/>
            <a:miter lim="800000"/>
            <a:headEnd/>
            <a:tailEnd/>
          </a:ln>
        </p:spPr>
      </p:pic>
      <p:pic>
        <p:nvPicPr>
          <p:cNvPr id="58" name="2nd Inactive cred to CP" descr="7"/>
          <p:cNvPicPr>
            <a:picLocks noChangeAspect="1" noChangeArrowheads="1"/>
          </p:cNvPicPr>
          <p:nvPr/>
        </p:nvPicPr>
        <p:blipFill>
          <a:blip r:embed="rId8">
            <a:duotone>
              <a:prstClr val="black"/>
              <a:schemeClr val="accent2">
                <a:tint val="45000"/>
                <a:satMod val="400000"/>
              </a:schemeClr>
            </a:duotone>
          </a:blip>
          <a:stretch>
            <a:fillRect/>
          </a:stretch>
        </p:blipFill>
        <p:spPr bwMode="auto">
          <a:xfrm>
            <a:off x="9990612" y="3130203"/>
            <a:ext cx="454417" cy="557784"/>
          </a:xfrm>
          <a:prstGeom prst="rect">
            <a:avLst/>
          </a:prstGeom>
          <a:noFill/>
          <a:ln w="9525">
            <a:noFill/>
            <a:miter lim="800000"/>
            <a:headEnd/>
            <a:tailEnd/>
          </a:ln>
        </p:spPr>
      </p:pic>
      <p:sp>
        <p:nvSpPr>
          <p:cNvPr id="43" name="New dual account used"/>
          <p:cNvSpPr/>
          <p:nvPr/>
        </p:nvSpPr>
        <p:spPr>
          <a:xfrm>
            <a:off x="3645623" y="5880963"/>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Newly Active credential is used</a:t>
            </a:r>
            <a:endParaRPr lang="en-US" sz="2000" u="sng" dirty="0">
              <a:latin typeface="Arial" pitchFamily="34" charset="0"/>
              <a:cs typeface="Arial" pitchFamily="34" charset="0"/>
            </a:endParaRPr>
          </a:p>
        </p:txBody>
      </p:sp>
      <p:sp>
        <p:nvSpPr>
          <p:cNvPr id="44" name="Title 20">
            <a:extLst>
              <a:ext uri="{FF2B5EF4-FFF2-40B4-BE49-F238E27FC236}">
                <a16:creationId xmlns:a16="http://schemas.microsoft.com/office/drawing/2014/main" id="{9F8A16A8-4537-0346-8835-35C138AAA6C6}"/>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Dual Account Flows</a:t>
            </a:r>
          </a:p>
        </p:txBody>
      </p:sp>
    </p:spTree>
    <p:extLst>
      <p:ext uri="{BB962C8B-B14F-4D97-AF65-F5344CB8AC3E}">
        <p14:creationId xmlns:p14="http://schemas.microsoft.com/office/powerpoint/2010/main" val="422370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right)">
                                      <p:cBhvr>
                                        <p:cTn id="24" dur="500"/>
                                        <p:tgtEl>
                                          <p:spTgt spid="2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500"/>
                            </p:stCondLst>
                            <p:childTnLst>
                              <p:par>
                                <p:cTn id="47" presetID="36" presetClass="path" presetSubtype="0" repeatCount="indefinite" accel="50000" decel="50000" fill="hold" nodeType="afterEffect">
                                  <p:stCondLst>
                                    <p:cond delay="0"/>
                                  </p:stCondLst>
                                  <p:endCondLst>
                                    <p:cond evt="onNext" delay="0">
                                      <p:tgtEl>
                                        <p:sldTgt/>
                                      </p:tgtEl>
                                    </p:cond>
                                  </p:endCondLst>
                                  <p:childTnLst>
                                    <p:animMotion origin="layout" path="M -4.44444E-6 4.07407E-6 L -4.44444E-6 0.11551 C -4.44444E-6 0.16713 -0.00555 0.23078 -0.01006 0.23078 L -0.01979 0.23078 " pathEditMode="relative" rAng="0" ptsTypes="AAAA">
                                      <p:cBhvr>
                                        <p:cTn id="48" dur="2000" fill="hold"/>
                                        <p:tgtEl>
                                          <p:spTgt spid="25"/>
                                        </p:tgtEl>
                                        <p:attrNameLst>
                                          <p:attrName>ppt_x</p:attrName>
                                          <p:attrName>ppt_y</p:attrName>
                                        </p:attrNameLst>
                                      </p:cBhvr>
                                      <p:rCtr x="-990" y="11528"/>
                                    </p:animMotion>
                                  </p:childTnLst>
                                </p:cTn>
                              </p:par>
                              <p:par>
                                <p:cTn id="49" presetID="10"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2500"/>
                            </p:stCondLst>
                            <p:childTnLst>
                              <p:par>
                                <p:cTn id="53" presetID="50" presetClass="path" presetSubtype="0" accel="50000" decel="50000" fill="hold" nodeType="afterEffect">
                                  <p:stCondLst>
                                    <p:cond delay="0"/>
                                  </p:stCondLst>
                                  <p:childTnLst>
                                    <p:animMotion origin="layout" path="M -2.77778E-6 7.40741E-7 L -0.1842 7.40741E-7 C -0.26684 7.40741E-7 -0.36805 0.06574 -0.36805 0.11944 L -0.36805 0.23912 " pathEditMode="relative" rAng="0" ptsTypes="AAAA">
                                      <p:cBhvr>
                                        <p:cTn id="54" dur="2000" fill="hold"/>
                                        <p:tgtEl>
                                          <p:spTgt spid="29"/>
                                        </p:tgtEl>
                                        <p:attrNameLst>
                                          <p:attrName>ppt_x</p:attrName>
                                          <p:attrName>ppt_y</p:attrName>
                                        </p:attrNameLst>
                                      </p:cBhvr>
                                      <p:rCtr x="-18403" y="11944"/>
                                    </p:animMotion>
                                  </p:childTnLst>
                                </p:cTn>
                              </p:par>
                            </p:childTnLst>
                          </p:cTn>
                        </p:par>
                        <p:par>
                          <p:cTn id="55" fill="hold">
                            <p:stCondLst>
                              <p:cond delay="4500"/>
                            </p:stCondLst>
                            <p:childTnLst>
                              <p:par>
                                <p:cTn id="56" presetID="50" presetClass="path" presetSubtype="0" accel="50000" decel="50000" fill="hold" nodeType="afterEffect">
                                  <p:stCondLst>
                                    <p:cond delay="0"/>
                                  </p:stCondLst>
                                  <p:childTnLst>
                                    <p:animMotion origin="layout" path="M 4.72222E-6 -7.40741E-7 L -0.18091 -7.40741E-7 C -0.26216 -7.40741E-7 -0.36181 0.06366 -0.36181 0.11574 L -0.36181 0.23148 " pathEditMode="relative" rAng="0" ptsTypes="AAAA">
                                      <p:cBhvr>
                                        <p:cTn id="57" dur="2000" fill="hold"/>
                                        <p:tgtEl>
                                          <p:spTgt spid="24"/>
                                        </p:tgtEl>
                                        <p:attrNameLst>
                                          <p:attrName>ppt_x</p:attrName>
                                          <p:attrName>ppt_y</p:attrName>
                                        </p:attrNameLst>
                                      </p:cBhvr>
                                      <p:rCtr x="-18090" y="11574"/>
                                    </p:animMotion>
                                  </p:childTnLst>
                                </p:cTn>
                              </p:par>
                            </p:childTnLst>
                          </p:cTn>
                        </p:par>
                      </p:childTnLst>
                    </p:cTn>
                  </p:par>
                  <p:par>
                    <p:cTn id="58" fill="hold">
                      <p:stCondLst>
                        <p:cond delay="indefinite"/>
                      </p:stCondLst>
                      <p:childTnLst>
                        <p:par>
                          <p:cTn id="59" fill="hold">
                            <p:stCondLst>
                              <p:cond delay="0"/>
                            </p:stCondLst>
                            <p:childTnLst>
                              <p:par>
                                <p:cTn id="60" presetID="35" presetClass="path" presetSubtype="0" repeatCount="indefinite" accel="50000" decel="50000" fill="hold" nodeType="clickEffect">
                                  <p:stCondLst>
                                    <p:cond delay="0"/>
                                  </p:stCondLst>
                                  <p:endCondLst>
                                    <p:cond evt="onNext" delay="0">
                                      <p:tgtEl>
                                        <p:sldTgt/>
                                      </p:tgtEl>
                                    </p:cond>
                                  </p:endCondLst>
                                  <p:childTnLst>
                                    <p:animMotion origin="layout" path="M -0.36805 0.23912 L -0.73003 0.2081 " pathEditMode="relative" rAng="0" ptsTypes="AA">
                                      <p:cBhvr>
                                        <p:cTn id="61" dur="2000" fill="hold"/>
                                        <p:tgtEl>
                                          <p:spTgt spid="29"/>
                                        </p:tgtEl>
                                        <p:attrNameLst>
                                          <p:attrName>ppt_x</p:attrName>
                                          <p:attrName>ppt_y</p:attrName>
                                        </p:attrNameLst>
                                      </p:cBhvr>
                                      <p:rCtr x="-17743" y="-1435"/>
                                    </p:animMotion>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par>
                          <p:cTn id="65" fill="hold">
                            <p:stCondLst>
                              <p:cond delay="2000"/>
                            </p:stCondLst>
                            <p:childTnLst>
                              <p:par>
                                <p:cTn id="66" presetID="10" presetClass="entr" presetSubtype="0" fill="hold" grpId="0" nodeType="afterEffect">
                                  <p:stCondLst>
                                    <p:cond delay="200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childTnLst>
                          </p:cTn>
                        </p:par>
                        <p:par>
                          <p:cTn id="69" fill="hold">
                            <p:stCondLst>
                              <p:cond delay="4500"/>
                            </p:stCondLst>
                            <p:childTnLst>
                              <p:par>
                                <p:cTn id="70" presetID="10" presetClass="entr" presetSubtype="0" fill="hold" grpId="0" nodeType="afterEffect">
                                  <p:stCondLst>
                                    <p:cond delay="200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par>
                          <p:cTn id="73" fill="hold">
                            <p:stCondLst>
                              <p:cond delay="7000"/>
                            </p:stCondLst>
                            <p:childTnLst>
                              <p:par>
                                <p:cTn id="74" presetID="10" presetClass="entr" presetSubtype="0" fill="hold" grpId="0" nodeType="afterEffect">
                                  <p:stCondLst>
                                    <p:cond delay="20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par>
                          <p:cTn id="77" fill="hold">
                            <p:stCondLst>
                              <p:cond delay="9500"/>
                            </p:stCondLst>
                            <p:childTnLst>
                              <p:par>
                                <p:cTn id="78" presetID="10" presetClass="entr" presetSubtype="0" fill="hold" grpId="0" nodeType="afterEffect">
                                  <p:stCondLst>
                                    <p:cond delay="200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childTnLst>
                          </p:cTn>
                        </p:par>
                        <p:par>
                          <p:cTn id="81" fill="hold">
                            <p:stCondLst>
                              <p:cond delay="12000"/>
                            </p:stCondLst>
                            <p:childTnLst>
                              <p:par>
                                <p:cTn id="82" presetID="10" presetClass="entr" presetSubtype="0" fill="hold" grpId="0" nodeType="afterEffect">
                                  <p:stCondLst>
                                    <p:cond delay="200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childTnLst>
                          </p:cTn>
                        </p:par>
                        <p:par>
                          <p:cTn id="85" fill="hold">
                            <p:stCondLst>
                              <p:cond delay="14500"/>
                            </p:stCondLst>
                            <p:childTnLst>
                              <p:par>
                                <p:cTn id="86" presetID="10" presetClass="entr" presetSubtype="0" fill="hold" grpId="0" nodeType="afterEffect">
                                  <p:stCondLst>
                                    <p:cond delay="200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29"/>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fade">
                                      <p:cBhvr>
                                        <p:cTn id="95" dur="500"/>
                                        <p:tgtEl>
                                          <p:spTgt spid="59"/>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xit" presetSubtype="32" fill="hold" nodeType="clickEffect">
                                  <p:stCondLst>
                                    <p:cond delay="0"/>
                                  </p:stCondLst>
                                  <p:childTnLst>
                                    <p:anim calcmode="lin" valueType="num">
                                      <p:cBhvr>
                                        <p:cTn id="99" dur="500"/>
                                        <p:tgtEl>
                                          <p:spTgt spid="24"/>
                                        </p:tgtEl>
                                        <p:attrNameLst>
                                          <p:attrName>ppt_w</p:attrName>
                                        </p:attrNameLst>
                                      </p:cBhvr>
                                      <p:tavLst>
                                        <p:tav tm="0">
                                          <p:val>
                                            <p:strVal val="ppt_w"/>
                                          </p:val>
                                        </p:tav>
                                        <p:tav tm="100000">
                                          <p:val>
                                            <p:fltVal val="0"/>
                                          </p:val>
                                        </p:tav>
                                      </p:tavLst>
                                    </p:anim>
                                    <p:anim calcmode="lin" valueType="num">
                                      <p:cBhvr>
                                        <p:cTn id="100" dur="500"/>
                                        <p:tgtEl>
                                          <p:spTgt spid="24"/>
                                        </p:tgtEl>
                                        <p:attrNameLst>
                                          <p:attrName>ppt_h</p:attrName>
                                        </p:attrNameLst>
                                      </p:cBhvr>
                                      <p:tavLst>
                                        <p:tav tm="0">
                                          <p:val>
                                            <p:strVal val="ppt_h"/>
                                          </p:val>
                                        </p:tav>
                                        <p:tav tm="100000">
                                          <p:val>
                                            <p:fltVal val="0"/>
                                          </p:val>
                                        </p:tav>
                                      </p:tavLst>
                                    </p:anim>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ntr" presetSubtype="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500"/>
                                        <p:tgtEl>
                                          <p:spTgt spid="58"/>
                                        </p:tgtEl>
                                      </p:cBhvr>
                                    </p:animEffect>
                                  </p:childTnLst>
                                </p:cTn>
                              </p:par>
                              <p:par>
                                <p:cTn id="106" presetID="50" presetClass="path" presetSubtype="0" accel="50000" decel="50000" fill="hold" nodeType="withEffect">
                                  <p:stCondLst>
                                    <p:cond delay="0"/>
                                  </p:stCondLst>
                                  <p:childTnLst>
                                    <p:animMotion origin="layout" path="M -4.44444E-6 -7.40741E-7 L -0.1809 -7.40741E-7 C -0.26215 -7.40741E-7 -0.3618 0.06366 -0.3618 0.11574 L -0.3618 0.23148 " pathEditMode="relative" rAng="0" ptsTypes="AAAA">
                                      <p:cBhvr>
                                        <p:cTn id="107" dur="2000" fill="hold"/>
                                        <p:tgtEl>
                                          <p:spTgt spid="58"/>
                                        </p:tgtEl>
                                        <p:attrNameLst>
                                          <p:attrName>ppt_x</p:attrName>
                                          <p:attrName>ppt_y</p:attrName>
                                        </p:attrNameLst>
                                      </p:cBhvr>
                                      <p:rCtr x="-18090" y="11574"/>
                                    </p:animMotion>
                                  </p:childTnLst>
                                </p:cTn>
                              </p:par>
                            </p:childTnLst>
                          </p:cTn>
                        </p:par>
                      </p:childTnLst>
                    </p:cTn>
                  </p:par>
                  <p:par>
                    <p:cTn id="108" fill="hold">
                      <p:stCondLst>
                        <p:cond delay="indefinite"/>
                      </p:stCondLst>
                      <p:childTnLst>
                        <p:par>
                          <p:cTn id="109" fill="hold">
                            <p:stCondLst>
                              <p:cond delay="0"/>
                            </p:stCondLst>
                            <p:childTnLst>
                              <p:par>
                                <p:cTn id="110" presetID="37" presetClass="path" presetSubtype="0" accel="50000" decel="50000" fill="hold" grpId="0" nodeType="clickEffect">
                                  <p:stCondLst>
                                    <p:cond delay="0"/>
                                  </p:stCondLst>
                                  <p:childTnLst>
                                    <p:animMotion origin="layout" path="M 3.61111E-6 -1.85185E-6 L 0.02413 0.04097 C 0.02916 0.05023 0.0368 0.05533 0.04461 0.05533 C 0.05364 0.05533 0.06093 0.05023 0.06597 0.04097 L 0.09045 -1.85185E-6 " pathEditMode="relative" rAng="0" ptsTypes="AAAAA">
                                      <p:cBhvr>
                                        <p:cTn id="111" dur="2000" fill="hold"/>
                                        <p:tgtEl>
                                          <p:spTgt spid="56"/>
                                        </p:tgtEl>
                                        <p:attrNameLst>
                                          <p:attrName>ppt_x</p:attrName>
                                          <p:attrName>ppt_y</p:attrName>
                                        </p:attrNameLst>
                                      </p:cBhvr>
                                      <p:rCtr x="4514" y="2755"/>
                                    </p:animMotion>
                                  </p:childTnLst>
                                </p:cTn>
                              </p:par>
                              <p:par>
                                <p:cTn id="112" presetID="37" presetClass="path" presetSubtype="0" accel="50000" decel="50000" fill="hold" grpId="0" nodeType="withEffect">
                                  <p:stCondLst>
                                    <p:cond delay="0"/>
                                  </p:stCondLst>
                                  <p:childTnLst>
                                    <p:animMotion origin="layout" path="M -0.00208 -1.85185E-6 L -0.02691 0.04097 C -0.03194 0.05023 -0.03975 0.05533 -0.04774 0.05533 C -0.05694 0.05533 -0.06441 0.05023 -0.06944 0.04097 L -0.09409 -1.85185E-6 " pathEditMode="relative" rAng="0" ptsTypes="AAAAA">
                                      <p:cBhvr>
                                        <p:cTn id="113" dur="2000" fill="hold"/>
                                        <p:tgtEl>
                                          <p:spTgt spid="57"/>
                                        </p:tgtEl>
                                        <p:attrNameLst>
                                          <p:attrName>ppt_x</p:attrName>
                                          <p:attrName>ppt_y</p:attrName>
                                        </p:attrNameLst>
                                      </p:cBhvr>
                                      <p:rCtr x="-4601" y="2755"/>
                                    </p:animMotion>
                                  </p:childTnLst>
                                </p:cTn>
                              </p:par>
                            </p:childTnLst>
                          </p:cTn>
                        </p:par>
                      </p:childTnLst>
                    </p:cTn>
                  </p:par>
                  <p:par>
                    <p:cTn id="114" fill="hold">
                      <p:stCondLst>
                        <p:cond delay="indefinite"/>
                      </p:stCondLst>
                      <p:childTnLst>
                        <p:par>
                          <p:cTn id="115" fill="hold">
                            <p:stCondLst>
                              <p:cond delay="0"/>
                            </p:stCondLst>
                            <p:childTnLst>
                              <p:par>
                                <p:cTn id="116" presetID="35" presetClass="path" presetSubtype="0" repeatCount="indefinite" accel="50000" decel="50000" fill="hold" nodeType="clickEffect">
                                  <p:stCondLst>
                                    <p:cond delay="0"/>
                                  </p:stCondLst>
                                  <p:childTnLst>
                                    <p:animMotion origin="layout" path="M -0.36128 0.23218 L -0.77691 0.25139 " pathEditMode="relative" rAng="0" ptsTypes="AA">
                                      <p:cBhvr>
                                        <p:cTn id="117" dur="2000" fill="hold"/>
                                        <p:tgtEl>
                                          <p:spTgt spid="58"/>
                                        </p:tgtEl>
                                        <p:attrNameLst>
                                          <p:attrName>ppt_x</p:attrName>
                                          <p:attrName>ppt_y</p:attrName>
                                        </p:attrNameLst>
                                      </p:cBhvr>
                                      <p:rCtr x="-20781" y="949"/>
                                    </p:animMotion>
                                  </p:childTnLst>
                                </p:cTn>
                              </p:par>
                              <p:par>
                                <p:cTn id="118" presetID="10"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fade">
                                      <p:cBhvr>
                                        <p:cTn id="1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8" grpId="0" animBg="1"/>
      <p:bldP spid="47" grpId="0" animBg="1"/>
      <p:bldP spid="48" grpId="0" animBg="1"/>
      <p:bldP spid="49" grpId="0" animBg="1"/>
      <p:bldP spid="50" grpId="0" animBg="1"/>
      <p:bldP spid="51" grpId="0" animBg="1"/>
      <p:bldP spid="52" grpId="0" animBg="1"/>
      <p:bldP spid="53" grpId="0" animBg="1"/>
      <p:bldP spid="56" grpId="0"/>
      <p:bldP spid="56" grpId="1"/>
      <p:bldP spid="57" grpId="0"/>
      <p:bldP spid="57" grpId="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 </a:t>
            </a:r>
          </a:p>
        </p:txBody>
      </p:sp>
      <p:sp>
        <p:nvSpPr>
          <p:cNvPr id="74" name="Text Placeholder 1"/>
          <p:cNvSpPr>
            <a:spLocks noGrp="1"/>
          </p:cNvSpPr>
          <p:nvPr>
            <p:ph sz="half" idx="4294967295"/>
          </p:nvPr>
        </p:nvSpPr>
        <p:spPr>
          <a:xfrm>
            <a:off x="8388350" y="2198688"/>
            <a:ext cx="3803650" cy="2914650"/>
          </a:xfrm>
          <a:prstGeom prst="rect">
            <a:avLst/>
          </a:prstGeom>
          <a:noFill/>
        </p:spPr>
        <p:txBody>
          <a:bodyPr vert="horz" lIns="0" tIns="0" rIns="0" bIns="0" rtlCol="0">
            <a:noAutofit/>
          </a:bodyPr>
          <a:lstStyle/>
          <a:p>
            <a:r>
              <a:rPr lang="en-US" sz="2400" b="1" dirty="0">
                <a:solidFill>
                  <a:schemeClr val="tx2"/>
                </a:solidFill>
              </a:rPr>
              <a:t>More Infrastructure</a:t>
            </a:r>
          </a:p>
          <a:p>
            <a:r>
              <a:rPr lang="en-US" sz="2400" b="1" dirty="0">
                <a:solidFill>
                  <a:schemeClr val="tx2"/>
                </a:solidFill>
              </a:rPr>
              <a:t>More Applications</a:t>
            </a:r>
          </a:p>
          <a:p>
            <a:r>
              <a:rPr lang="en-US" sz="2400" b="1" dirty="0">
                <a:solidFill>
                  <a:schemeClr val="tx2"/>
                </a:solidFill>
              </a:rPr>
              <a:t>More Privileged Actors</a:t>
            </a:r>
          </a:p>
          <a:p>
            <a:r>
              <a:rPr lang="en-US" sz="2400" b="1" dirty="0">
                <a:solidFill>
                  <a:schemeClr val="tx2"/>
                </a:solidFill>
              </a:rPr>
              <a:t>More Automation</a:t>
            </a:r>
          </a:p>
          <a:p>
            <a:pPr marL="457189" lvl="1" indent="0">
              <a:buNone/>
            </a:pPr>
            <a:endParaRPr lang="en-US" dirty="0"/>
          </a:p>
          <a:p>
            <a:pPr marL="0" indent="0">
              <a:buNone/>
            </a:pPr>
            <a:endParaRPr lang="en-US" dirty="0"/>
          </a:p>
        </p:txBody>
      </p:sp>
      <p:pic>
        <p:nvPicPr>
          <p:cNvPr id="216" name="Picture 2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361" y="4638955"/>
            <a:ext cx="422248" cy="334887"/>
          </a:xfrm>
          <a:prstGeom prst="rect">
            <a:avLst/>
          </a:prstGeom>
        </p:spPr>
      </p:pic>
      <p:pic>
        <p:nvPicPr>
          <p:cNvPr id="217" name="Picture 2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63" y="4647284"/>
            <a:ext cx="422248" cy="334887"/>
          </a:xfrm>
          <a:prstGeom prst="rect">
            <a:avLst/>
          </a:prstGeom>
        </p:spPr>
      </p:pic>
      <p:pic>
        <p:nvPicPr>
          <p:cNvPr id="218" name="Picture 2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619" y="4638955"/>
            <a:ext cx="422248" cy="334887"/>
          </a:xfrm>
          <a:prstGeom prst="rect">
            <a:avLst/>
          </a:prstGeom>
        </p:spPr>
      </p:pic>
      <p:cxnSp>
        <p:nvCxnSpPr>
          <p:cNvPr id="246" name="Straight Arrow Connector 245"/>
          <p:cNvCxnSpPr/>
          <p:nvPr/>
        </p:nvCxnSpPr>
        <p:spPr>
          <a:xfrm flipH="1">
            <a:off x="3937767" y="4690757"/>
            <a:ext cx="321783"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V="1">
            <a:off x="5139614" y="4625446"/>
            <a:ext cx="423623" cy="6390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1660441" y="3320163"/>
            <a:ext cx="2134502" cy="522512"/>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25" idx="1"/>
          </p:cNvCxnSpPr>
          <p:nvPr/>
        </p:nvCxnSpPr>
        <p:spPr>
          <a:xfrm>
            <a:off x="4685045" y="5188585"/>
            <a:ext cx="973260" cy="528235"/>
          </a:xfrm>
          <a:prstGeom prst="bentConnector3">
            <a:avLst>
              <a:gd name="adj1" fmla="val 1458"/>
            </a:avLst>
          </a:prstGeom>
          <a:ln>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5658304" y="5334973"/>
            <a:ext cx="2532245" cy="763692"/>
          </a:xfrm>
          <a:prstGeom prst="roundRect">
            <a:avLst>
              <a:gd name="adj" fmla="val 10015"/>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a:solidFill>
                <a:schemeClr val="bg1"/>
              </a:solidFill>
              <a:ea typeface="Proxima Nova" charset="0"/>
              <a:cs typeface="Proxima Nova" charset="0"/>
            </a:endParaRPr>
          </a:p>
        </p:txBody>
      </p:sp>
      <p:pic>
        <p:nvPicPr>
          <p:cNvPr id="209" name="Picture 208"/>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695815" y="1189394"/>
            <a:ext cx="3477860" cy="1933748"/>
          </a:xfrm>
          <a:prstGeom prst="rect">
            <a:avLst/>
          </a:prstGeom>
        </p:spPr>
      </p:pic>
      <p:pic>
        <p:nvPicPr>
          <p:cNvPr id="212" name="Picture 2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6693" y="2325057"/>
            <a:ext cx="674671" cy="347559"/>
          </a:xfrm>
          <a:prstGeom prst="rect">
            <a:avLst/>
          </a:prstGeom>
        </p:spPr>
      </p:pic>
      <p:pic>
        <p:nvPicPr>
          <p:cNvPr id="213" name="Picture 2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8660" y="2919077"/>
            <a:ext cx="1248456" cy="159556"/>
          </a:xfrm>
          <a:prstGeom prst="rect">
            <a:avLst/>
          </a:prstGeom>
        </p:spPr>
      </p:pic>
      <p:cxnSp>
        <p:nvCxnSpPr>
          <p:cNvPr id="233" name="Straight Arrow Connector 232"/>
          <p:cNvCxnSpPr/>
          <p:nvPr/>
        </p:nvCxnSpPr>
        <p:spPr>
          <a:xfrm flipH="1">
            <a:off x="4136325" y="2421005"/>
            <a:ext cx="242040" cy="343803"/>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a:off x="4856680" y="2163721"/>
            <a:ext cx="424600" cy="215745"/>
          </a:xfrm>
          <a:prstGeom prst="straightConnector1">
            <a:avLst/>
          </a:prstGeom>
          <a:ln>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5394935" y="2000029"/>
            <a:ext cx="0" cy="263671"/>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5" name="Picture 28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679" y="1740450"/>
            <a:ext cx="1356279" cy="228600"/>
          </a:xfrm>
          <a:prstGeom prst="rect">
            <a:avLst/>
          </a:prstGeom>
        </p:spPr>
      </p:pic>
      <p:pic>
        <p:nvPicPr>
          <p:cNvPr id="286" name="Picture 28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4678" y="2138022"/>
            <a:ext cx="429087" cy="225324"/>
          </a:xfrm>
          <a:prstGeom prst="rect">
            <a:avLst/>
          </a:prstGeom>
        </p:spPr>
      </p:pic>
      <p:pic>
        <p:nvPicPr>
          <p:cNvPr id="287" name="Picture 2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9426" y="1296791"/>
            <a:ext cx="601899" cy="366007"/>
          </a:xfrm>
          <a:prstGeom prst="rect">
            <a:avLst/>
          </a:prstGeom>
        </p:spPr>
      </p:pic>
      <p:pic>
        <p:nvPicPr>
          <p:cNvPr id="288" name="Picture 2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62078" y="1769215"/>
            <a:ext cx="194284" cy="336580"/>
          </a:xfrm>
          <a:prstGeom prst="rect">
            <a:avLst/>
          </a:prstGeom>
        </p:spPr>
      </p:pic>
      <p:pic>
        <p:nvPicPr>
          <p:cNvPr id="289" name="Picture 28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81280" y="2712251"/>
            <a:ext cx="787767" cy="138588"/>
          </a:xfrm>
          <a:prstGeom prst="rect">
            <a:avLst/>
          </a:prstGeom>
        </p:spPr>
      </p:pic>
      <p:pic>
        <p:nvPicPr>
          <p:cNvPr id="90" name="Picture 89"/>
          <p:cNvPicPr>
            <a:picLocks noChangeAspect="1"/>
          </p:cNvPicPr>
          <p:nvPr/>
        </p:nvPicPr>
        <p:blipFill rotWithShape="1">
          <a:blip r:embed="rId12">
            <a:extLst>
              <a:ext uri="{28A0092B-C50C-407E-A947-70E740481C1C}">
                <a14:useLocalDpi xmlns:a14="http://schemas.microsoft.com/office/drawing/2010/main" val="0"/>
              </a:ext>
            </a:extLst>
          </a:blip>
          <a:srcRect l="64468" b="1751"/>
          <a:stretch/>
        </p:blipFill>
        <p:spPr>
          <a:xfrm>
            <a:off x="6318363" y="1290790"/>
            <a:ext cx="360796" cy="196255"/>
          </a:xfrm>
          <a:prstGeom prst="rect">
            <a:avLst/>
          </a:prstGeom>
        </p:spPr>
      </p:pic>
      <p:cxnSp>
        <p:nvCxnSpPr>
          <p:cNvPr id="95" name="Straight Arrow Connector 94"/>
          <p:cNvCxnSpPr/>
          <p:nvPr/>
        </p:nvCxnSpPr>
        <p:spPr>
          <a:xfrm>
            <a:off x="2747641" y="4252899"/>
            <a:ext cx="336019" cy="225377"/>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2663688" y="4619875"/>
            <a:ext cx="345856" cy="237057"/>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flipV="1">
            <a:off x="3831326" y="3674199"/>
            <a:ext cx="486441" cy="56260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4881437" y="3415817"/>
            <a:ext cx="843113" cy="89017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00" name="Picture 9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96844" y="4423899"/>
            <a:ext cx="598168" cy="460451"/>
          </a:xfrm>
          <a:prstGeom prst="rect">
            <a:avLst/>
          </a:prstGeom>
        </p:spPr>
      </p:pic>
      <p:pic>
        <p:nvPicPr>
          <p:cNvPr id="94" name="Picture 9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08717" y="5025689"/>
            <a:ext cx="570676" cy="283307"/>
          </a:xfrm>
          <a:prstGeom prst="rect">
            <a:avLst/>
          </a:prstGeom>
        </p:spPr>
      </p:pic>
      <p:cxnSp>
        <p:nvCxnSpPr>
          <p:cNvPr id="86" name="Straight Arrow Connector 85"/>
          <p:cNvCxnSpPr/>
          <p:nvPr/>
        </p:nvCxnSpPr>
        <p:spPr>
          <a:xfrm flipV="1">
            <a:off x="5181615" y="4002647"/>
            <a:ext cx="1511572" cy="39348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11" name="Picture 1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06026" y="4097545"/>
            <a:ext cx="421481" cy="199747"/>
          </a:xfrm>
          <a:prstGeom prst="rect">
            <a:avLst/>
          </a:prstGeom>
        </p:spPr>
      </p:pic>
      <p:pic>
        <p:nvPicPr>
          <p:cNvPr id="114" name="Picture 11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0486" y="3880768"/>
            <a:ext cx="3180925" cy="1787031"/>
          </a:xfrm>
          <a:prstGeom prst="rect">
            <a:avLst/>
          </a:prstGeom>
        </p:spPr>
      </p:pic>
      <p:pic>
        <p:nvPicPr>
          <p:cNvPr id="115" name="Picture 11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96844" y="4956883"/>
            <a:ext cx="641307" cy="178825"/>
          </a:xfrm>
          <a:prstGeom prst="rect">
            <a:avLst/>
          </a:prstGeom>
        </p:spPr>
      </p:pic>
      <p:pic>
        <p:nvPicPr>
          <p:cNvPr id="116" name="Picture 11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98192" y="4982739"/>
            <a:ext cx="425483" cy="154160"/>
          </a:xfrm>
          <a:prstGeom prst="rect">
            <a:avLst/>
          </a:prstGeom>
        </p:spPr>
      </p:pic>
      <p:pic>
        <p:nvPicPr>
          <p:cNvPr id="117" name="Picture 1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a:off x="660707" y="3880768"/>
            <a:ext cx="3180925" cy="1787031"/>
          </a:xfrm>
          <a:prstGeom prst="rect">
            <a:avLst/>
          </a:prstGeom>
        </p:spPr>
      </p:pic>
      <p:cxnSp>
        <p:nvCxnSpPr>
          <p:cNvPr id="118" name="Straight Arrow Connector 117"/>
          <p:cNvCxnSpPr/>
          <p:nvPr/>
        </p:nvCxnSpPr>
        <p:spPr>
          <a:xfrm>
            <a:off x="1525949" y="4953395"/>
            <a:ext cx="303208" cy="18233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2149270" y="4304962"/>
            <a:ext cx="279868"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2403006" y="4021616"/>
            <a:ext cx="423389" cy="694095"/>
            <a:chOff x="2787851" y="3221937"/>
            <a:chExt cx="467828" cy="766946"/>
          </a:xfrm>
        </p:grpSpPr>
        <p:pic>
          <p:nvPicPr>
            <p:cNvPr id="145" name="Picture 14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87851" y="3768169"/>
              <a:ext cx="467828" cy="220714"/>
            </a:xfrm>
            <a:prstGeom prst="rect">
              <a:avLst/>
            </a:prstGeom>
          </p:spPr>
        </p:pic>
        <p:pic>
          <p:nvPicPr>
            <p:cNvPr id="146" name="Picture 1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81636" y="3221937"/>
              <a:ext cx="306668" cy="490668"/>
            </a:xfrm>
            <a:prstGeom prst="rect">
              <a:avLst/>
            </a:prstGeom>
          </p:spPr>
        </p:pic>
      </p:grpSp>
      <p:grpSp>
        <p:nvGrpSpPr>
          <p:cNvPr id="121" name="Group 120"/>
          <p:cNvGrpSpPr/>
          <p:nvPr/>
        </p:nvGrpSpPr>
        <p:grpSpPr>
          <a:xfrm>
            <a:off x="1732080" y="4020193"/>
            <a:ext cx="912848" cy="1547571"/>
            <a:chOff x="2046499" y="3220363"/>
            <a:chExt cx="1008659" cy="1710001"/>
          </a:xfrm>
        </p:grpSpPr>
        <p:pic>
          <p:nvPicPr>
            <p:cNvPr id="139" name="Picture 13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46499" y="3768167"/>
              <a:ext cx="602999" cy="220714"/>
            </a:xfrm>
            <a:prstGeom prst="rect">
              <a:avLst/>
            </a:prstGeom>
          </p:spPr>
        </p:pic>
        <p:pic>
          <p:nvPicPr>
            <p:cNvPr id="140" name="Picture 13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07935" y="3220363"/>
              <a:ext cx="395262" cy="497484"/>
            </a:xfrm>
            <a:prstGeom prst="rect">
              <a:avLst/>
            </a:prstGeom>
          </p:spPr>
        </p:pic>
        <p:pic>
          <p:nvPicPr>
            <p:cNvPr id="141" name="Picture 14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18723" y="4129415"/>
              <a:ext cx="280144" cy="497484"/>
            </a:xfrm>
            <a:prstGeom prst="rect">
              <a:avLst/>
            </a:prstGeom>
          </p:spPr>
        </p:pic>
        <p:pic>
          <p:nvPicPr>
            <p:cNvPr id="142" name="Picture 14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15404" y="4151921"/>
              <a:ext cx="280144" cy="454738"/>
            </a:xfrm>
            <a:prstGeom prst="rect">
              <a:avLst/>
            </a:prstGeom>
          </p:spPr>
        </p:pic>
        <p:pic>
          <p:nvPicPr>
            <p:cNvPr id="143" name="Picture 1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151348" y="4700488"/>
              <a:ext cx="354831" cy="220714"/>
            </a:xfrm>
            <a:prstGeom prst="rect">
              <a:avLst/>
            </a:prstGeom>
          </p:spPr>
        </p:pic>
        <p:pic>
          <p:nvPicPr>
            <p:cNvPr id="144" name="Picture 14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588506" y="4709650"/>
              <a:ext cx="466652" cy="220714"/>
            </a:xfrm>
            <a:prstGeom prst="rect">
              <a:avLst/>
            </a:prstGeom>
          </p:spPr>
        </p:pic>
      </p:grpSp>
      <p:grpSp>
        <p:nvGrpSpPr>
          <p:cNvPr id="122" name="Group 121"/>
          <p:cNvGrpSpPr/>
          <p:nvPr/>
        </p:nvGrpSpPr>
        <p:grpSpPr>
          <a:xfrm>
            <a:off x="2732790" y="4843078"/>
            <a:ext cx="349053" cy="716392"/>
            <a:chOff x="3317137" y="4129605"/>
            <a:chExt cx="385689" cy="791582"/>
          </a:xfrm>
        </p:grpSpPr>
        <p:pic>
          <p:nvPicPr>
            <p:cNvPr id="137" name="Picture 13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317137" y="4700474"/>
              <a:ext cx="299917" cy="220713"/>
            </a:xfrm>
            <a:prstGeom prst="rect">
              <a:avLst/>
            </a:prstGeom>
          </p:spPr>
        </p:pic>
        <p:pic>
          <p:nvPicPr>
            <p:cNvPr id="138" name="Picture 13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334824" y="4129605"/>
              <a:ext cx="368002" cy="477040"/>
            </a:xfrm>
            <a:prstGeom prst="rect">
              <a:avLst/>
            </a:prstGeom>
          </p:spPr>
        </p:pic>
      </p:grpSp>
      <p:pic>
        <p:nvPicPr>
          <p:cNvPr id="124" name="Picture 12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673538" y="5770168"/>
            <a:ext cx="1134823" cy="222031"/>
          </a:xfrm>
          <a:prstGeom prst="rect">
            <a:avLst/>
          </a:prstGeom>
        </p:spPr>
      </p:pic>
      <p:pic>
        <p:nvPicPr>
          <p:cNvPr id="125" name="Picture 12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97549" y="4654125"/>
            <a:ext cx="518072" cy="369164"/>
          </a:xfrm>
          <a:prstGeom prst="rect">
            <a:avLst/>
          </a:prstGeom>
        </p:spPr>
      </p:pic>
      <p:cxnSp>
        <p:nvCxnSpPr>
          <p:cNvPr id="126" name="Straight Arrow Connector 125"/>
          <p:cNvCxnSpPr/>
          <p:nvPr/>
        </p:nvCxnSpPr>
        <p:spPr>
          <a:xfrm flipV="1">
            <a:off x="1516873" y="4313152"/>
            <a:ext cx="285639" cy="19219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1545845" y="4674731"/>
            <a:ext cx="818807" cy="124388"/>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1477456" y="4381643"/>
            <a:ext cx="951131" cy="478391"/>
            <a:chOff x="2762241" y="2772287"/>
            <a:chExt cx="1057019" cy="531649"/>
          </a:xfrm>
        </p:grpSpPr>
        <p:cxnSp>
          <p:nvCxnSpPr>
            <p:cNvPr id="135" name="Straight Arrow Connector 134"/>
            <p:cNvCxnSpPr/>
            <p:nvPr/>
          </p:nvCxnSpPr>
          <p:spPr>
            <a:xfrm flipV="1">
              <a:off x="3597782" y="2772287"/>
              <a:ext cx="221478" cy="103695"/>
            </a:xfrm>
            <a:prstGeom prst="straightConnector1">
              <a:avLst/>
            </a:prstGeom>
            <a:ln>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2762241" y="3132655"/>
              <a:ext cx="338792" cy="171281"/>
            </a:xfrm>
            <a:prstGeom prst="straightConnector1">
              <a:avLst/>
            </a:prstGeom>
            <a:ln>
              <a:prstDash val="dash"/>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94281" y="4185188"/>
            <a:ext cx="518072" cy="369164"/>
          </a:xfrm>
          <a:prstGeom prst="rect">
            <a:avLst/>
          </a:prstGeom>
        </p:spPr>
      </p:pic>
      <p:cxnSp>
        <p:nvCxnSpPr>
          <p:cNvPr id="130" name="Straight Arrow Connector 129"/>
          <p:cNvCxnSpPr/>
          <p:nvPr/>
        </p:nvCxnSpPr>
        <p:spPr>
          <a:xfrm>
            <a:off x="2132883" y="5135707"/>
            <a:ext cx="172236" cy="0"/>
          </a:xfrm>
          <a:prstGeom prst="straightConnector1">
            <a:avLst/>
          </a:prstGeom>
          <a:ln>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2560555" y="5135707"/>
            <a:ext cx="172236" cy="0"/>
          </a:xfrm>
          <a:prstGeom prst="straightConnector1">
            <a:avLst/>
          </a:prstGeom>
          <a:ln>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132" name="Picture 13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081957" y="3817957"/>
            <a:ext cx="276628" cy="270328"/>
          </a:xfrm>
          <a:prstGeom prst="rect">
            <a:avLst/>
          </a:prstGeom>
        </p:spPr>
      </p:pic>
      <p:pic>
        <p:nvPicPr>
          <p:cNvPr id="133" name="Picture 1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425757" y="3775448"/>
            <a:ext cx="209115" cy="355345"/>
          </a:xfrm>
          <a:prstGeom prst="rect">
            <a:avLst/>
          </a:prstGeom>
        </p:spPr>
      </p:pic>
      <p:pic>
        <p:nvPicPr>
          <p:cNvPr id="134" name="Picture 1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79393" y="3550696"/>
            <a:ext cx="181159" cy="150449"/>
          </a:xfrm>
          <a:prstGeom prst="rect">
            <a:avLst/>
          </a:prstGeom>
        </p:spPr>
      </p:pic>
      <p:pic>
        <p:nvPicPr>
          <p:cNvPr id="147" name="Picture 14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083421" y="4389250"/>
            <a:ext cx="462564" cy="302208"/>
          </a:xfrm>
          <a:prstGeom prst="rect">
            <a:avLst/>
          </a:prstGeom>
        </p:spPr>
      </p:pic>
      <p:pic>
        <p:nvPicPr>
          <p:cNvPr id="85" name="Picture 8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74541" y="3161965"/>
            <a:ext cx="572448" cy="407912"/>
          </a:xfrm>
          <a:prstGeom prst="rect">
            <a:avLst/>
          </a:prstGeom>
          <a:solidFill>
            <a:schemeClr val="bg1"/>
          </a:solidFill>
          <a:ln>
            <a:noFill/>
          </a:ln>
        </p:spPr>
      </p:pic>
      <p:sp>
        <p:nvSpPr>
          <p:cNvPr id="87" name="Title 2"/>
          <p:cNvSpPr txBox="1">
            <a:spLocks/>
          </p:cNvSpPr>
          <p:nvPr/>
        </p:nvSpPr>
        <p:spPr>
          <a:xfrm>
            <a:off x="329852" y="327666"/>
            <a:ext cx="11544822"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a:t>Applications</a:t>
            </a:r>
            <a:r>
              <a:rPr lang="en-US" sz="2600" cap="none"/>
              <a:t> </a:t>
            </a:r>
            <a:r>
              <a:rPr lang="en-US"/>
              <a:t>in the Digital transformation</a:t>
            </a:r>
          </a:p>
        </p:txBody>
      </p:sp>
      <p:sp>
        <p:nvSpPr>
          <p:cNvPr id="88" name="Text Placeholder 1"/>
          <p:cNvSpPr txBox="1">
            <a:spLocks/>
          </p:cNvSpPr>
          <p:nvPr/>
        </p:nvSpPr>
        <p:spPr>
          <a:xfrm>
            <a:off x="5807793" y="5410415"/>
            <a:ext cx="2193925" cy="628650"/>
          </a:xfrm>
          <a:prstGeom prst="rect">
            <a:avLst/>
          </a:prstGeom>
          <a:noFill/>
        </p:spPr>
        <p:txBody>
          <a:bodyPr vert="horz" lIns="0" tIns="0" rIns="0" bIns="0" rtlCol="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a:solidFill>
                  <a:schemeClr val="tx2"/>
                </a:solidFill>
              </a:rPr>
              <a:t>IT Admins, End Users, Privileged Business Users, SaaS Admins, DevOps Teams</a:t>
            </a:r>
            <a:endParaRPr lang="en-US" sz="1100" b="1">
              <a:solidFill>
                <a:schemeClr val="tx2"/>
              </a:solidFill>
            </a:endParaRPr>
          </a:p>
        </p:txBody>
      </p:sp>
      <p:sp>
        <p:nvSpPr>
          <p:cNvPr id="2" name="TextBox 1"/>
          <p:cNvSpPr txBox="1"/>
          <p:nvPr/>
        </p:nvSpPr>
        <p:spPr>
          <a:xfrm>
            <a:off x="329852" y="983051"/>
            <a:ext cx="5952403" cy="336392"/>
          </a:xfrm>
          <a:prstGeom prst="rect">
            <a:avLst/>
          </a:prstGeom>
          <a:noFill/>
        </p:spPr>
        <p:txBody>
          <a:bodyPr wrap="square" rtlCol="0">
            <a:noAutofit/>
          </a:bodyPr>
          <a:lstStyle/>
          <a:p>
            <a:r>
              <a:rPr lang="en-US" sz="2400">
                <a:cs typeface="Arial"/>
              </a:rPr>
              <a:t>Code is the new privileged user</a:t>
            </a:r>
            <a:endParaRPr lang="en-US" sz="2400" b="1"/>
          </a:p>
        </p:txBody>
      </p:sp>
    </p:spTree>
    <p:extLst>
      <p:ext uri="{BB962C8B-B14F-4D97-AF65-F5344CB8AC3E}">
        <p14:creationId xmlns:p14="http://schemas.microsoft.com/office/powerpoint/2010/main" val="1361120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1701CE-ACAC-FF45-BA63-741855E3FFBD}"/>
              </a:ext>
            </a:extLst>
          </p:cNvPr>
          <p:cNvSpPr>
            <a:spLocks noGrp="1"/>
          </p:cNvSpPr>
          <p:nvPr>
            <p:ph sz="half" idx="1"/>
          </p:nvPr>
        </p:nvSpPr>
        <p:spPr/>
        <p:txBody>
          <a:bodyPr/>
          <a:lstStyle/>
          <a:p>
            <a:r>
              <a:rPr lang="en-US" dirty="0"/>
              <a:t>Utilize Dual accounts for application up time</a:t>
            </a:r>
          </a:p>
          <a:p>
            <a:r>
              <a:rPr lang="en-US" dirty="0"/>
              <a:t>Change password while application is running</a:t>
            </a:r>
          </a:p>
          <a:p>
            <a:r>
              <a:rPr lang="en-US" dirty="0"/>
              <a:t>See </a:t>
            </a:r>
            <a:r>
              <a:rPr lang="en-US"/>
              <a:t>new password in log</a:t>
            </a:r>
            <a:r>
              <a:rPr lang="en-US" dirty="0"/>
              <a:t>s</a:t>
            </a:r>
          </a:p>
        </p:txBody>
      </p:sp>
      <p:sp>
        <p:nvSpPr>
          <p:cNvPr id="4" name="Title 3">
            <a:extLst>
              <a:ext uri="{FF2B5EF4-FFF2-40B4-BE49-F238E27FC236}">
                <a16:creationId xmlns:a16="http://schemas.microsoft.com/office/drawing/2014/main" id="{4355B364-335C-414C-A32A-E8627346C3A6}"/>
              </a:ext>
            </a:extLst>
          </p:cNvPr>
          <p:cNvSpPr>
            <a:spLocks noGrp="1"/>
          </p:cNvSpPr>
          <p:nvPr>
            <p:ph type="title"/>
          </p:nvPr>
        </p:nvSpPr>
        <p:spPr/>
        <p:txBody>
          <a:bodyPr/>
          <a:lstStyle/>
          <a:p>
            <a:r>
              <a:rPr lang="en-US" dirty="0"/>
              <a:t>Lab 4 - Continuous Authentication with dual accounts</a:t>
            </a:r>
          </a:p>
        </p:txBody>
      </p:sp>
      <p:sp>
        <p:nvSpPr>
          <p:cNvPr id="5" name="Slide Number Placeholder 4">
            <a:extLst>
              <a:ext uri="{FF2B5EF4-FFF2-40B4-BE49-F238E27FC236}">
                <a16:creationId xmlns:a16="http://schemas.microsoft.com/office/drawing/2014/main" id="{D6436DBA-C37D-1D4D-9889-4DE14E27FEB3}"/>
              </a:ext>
            </a:extLst>
          </p:cNvPr>
          <p:cNvSpPr>
            <a:spLocks noGrp="1"/>
          </p:cNvSpPr>
          <p:nvPr>
            <p:ph type="sldNum" sz="quarter" idx="12"/>
          </p:nvPr>
        </p:nvSpPr>
        <p:spPr/>
        <p:txBody>
          <a:bodyPr/>
          <a:lstStyle/>
          <a:p>
            <a:fld id="{3DB5E446-421A-E746-A83E-D1D14D8D9CBB}" type="slidenum">
              <a:rPr lang="en-US" smtClean="0"/>
              <a:pPr/>
              <a:t>30</a:t>
            </a:fld>
            <a:endParaRPr lang="en-US" dirty="0"/>
          </a:p>
        </p:txBody>
      </p:sp>
      <p:pic>
        <p:nvPicPr>
          <p:cNvPr id="6" name="Content Placeholder 14" descr="A close up of a sign&#10;&#10;Description automatically generated">
            <a:extLst>
              <a:ext uri="{FF2B5EF4-FFF2-40B4-BE49-F238E27FC236}">
                <a16:creationId xmlns:a16="http://schemas.microsoft.com/office/drawing/2014/main" id="{7FFCC308-DB4F-6C42-A48C-C7DFEA9E2AD6}"/>
              </a:ext>
            </a:extLst>
          </p:cNvPr>
          <p:cNvPicPr>
            <a:picLocks noGrp="1" noChangeAspect="1"/>
          </p:cNvPicPr>
          <p:nvPr>
            <p:ph sz="half" idx="2"/>
          </p:nvPr>
        </p:nvPicPr>
        <p:blipFill>
          <a:blip r:embed="rId2"/>
          <a:stretch>
            <a:fillRect/>
          </a:stretch>
        </p:blipFill>
        <p:spPr>
          <a:xfrm>
            <a:off x="6700546" y="1227771"/>
            <a:ext cx="4480560" cy="4480560"/>
          </a:xfrm>
        </p:spPr>
      </p:pic>
    </p:spTree>
    <p:extLst>
      <p:ext uri="{BB962C8B-B14F-4D97-AF65-F5344CB8AC3E}">
        <p14:creationId xmlns:p14="http://schemas.microsoft.com/office/powerpoint/2010/main" val="169329630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5</a:t>
            </a:r>
          </a:p>
        </p:txBody>
      </p:sp>
    </p:spTree>
    <p:extLst>
      <p:ext uri="{BB962C8B-B14F-4D97-AF65-F5344CB8AC3E}">
        <p14:creationId xmlns:p14="http://schemas.microsoft.com/office/powerpoint/2010/main" val="61846928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8723" y="995421"/>
            <a:ext cx="9622077" cy="5329635"/>
          </a:xfrm>
        </p:spPr>
        <p:txBody>
          <a:bodyPr/>
          <a:lstStyle/>
          <a:p>
            <a:r>
              <a:rPr lang="en-US" dirty="0"/>
              <a:t>Open Source project </a:t>
            </a:r>
            <a:r>
              <a:rPr lang="en-US" dirty="0">
                <a:hlinkClick r:id="rId3"/>
              </a:rPr>
              <a:t>https://secretless.io</a:t>
            </a:r>
            <a:endParaRPr lang="en-US" dirty="0"/>
          </a:p>
          <a:p>
            <a:r>
              <a:rPr lang="en-US" dirty="0"/>
              <a:t>Remove the need for developers to ever know secrets</a:t>
            </a:r>
          </a:p>
          <a:p>
            <a:r>
              <a:rPr lang="en-US" dirty="0"/>
              <a:t>Application is fully isolated from the secret, reducing the attack surface</a:t>
            </a:r>
          </a:p>
          <a:p>
            <a:r>
              <a:rPr lang="en-US" dirty="0"/>
              <a:t>Does not require code changes</a:t>
            </a:r>
          </a:p>
          <a:p>
            <a:pPr lvl="1"/>
            <a:r>
              <a:rPr lang="en-US" dirty="0"/>
              <a:t>Change the configuration, not the code.</a:t>
            </a:r>
          </a:p>
          <a:p>
            <a:r>
              <a:rPr lang="en-US" dirty="0"/>
              <a:t>Currently supported technologies</a:t>
            </a:r>
          </a:p>
          <a:p>
            <a:pPr lvl="1"/>
            <a:r>
              <a:rPr lang="en-US" dirty="0"/>
              <a:t>AWS-HTTPS &amp; Basic Authentication for HTTP(S)</a:t>
            </a:r>
          </a:p>
          <a:p>
            <a:pPr lvl="1"/>
            <a:r>
              <a:rPr lang="en-US" dirty="0"/>
              <a:t>MSSQL, MySQL, &amp; PostgreSQL Databases</a:t>
            </a:r>
          </a:p>
          <a:p>
            <a:pPr lvl="1"/>
            <a:r>
              <a:rPr lang="en-US" dirty="0"/>
              <a:t>SSH (BETA) &amp; SSH Agent (BETA)</a:t>
            </a:r>
          </a:p>
          <a:p>
            <a:r>
              <a:rPr lang="en-US" dirty="0"/>
              <a:t>SDK Allows customers to build their own connectors</a:t>
            </a:r>
          </a:p>
        </p:txBody>
      </p:sp>
      <p:pic>
        <p:nvPicPr>
          <p:cNvPr id="25" name="2nd cred to DB" descr="7" hidden="1"/>
          <p:cNvPicPr>
            <a:picLocks noChangeAspect="1" noChangeArrowheads="1"/>
          </p:cNvPicPr>
          <p:nvPr/>
        </p:nvPicPr>
        <p:blipFill>
          <a:blip r:embed="rId4"/>
          <a:stretch>
            <a:fillRect/>
          </a:stretch>
        </p:blipFill>
        <p:spPr bwMode="auto">
          <a:xfrm>
            <a:off x="2732145" y="3799530"/>
            <a:ext cx="454417" cy="557784"/>
          </a:xfrm>
          <a:prstGeom prst="rect">
            <a:avLst/>
          </a:prstGeom>
          <a:noFill/>
          <a:ln w="9525">
            <a:noFill/>
            <a:miter lim="800000"/>
            <a:headEnd/>
            <a:tailEnd/>
          </a:ln>
        </p:spPr>
      </p:pic>
      <p:sp>
        <p:nvSpPr>
          <p:cNvPr id="44" name="Title 20">
            <a:extLst>
              <a:ext uri="{FF2B5EF4-FFF2-40B4-BE49-F238E27FC236}">
                <a16:creationId xmlns:a16="http://schemas.microsoft.com/office/drawing/2014/main" id="{9F8A16A8-4537-0346-8835-35C138AAA6C6}"/>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err="1"/>
              <a:t>Secretless</a:t>
            </a:r>
            <a:r>
              <a:rPr lang="en-US" cap="none" dirty="0"/>
              <a:t> Features</a:t>
            </a:r>
          </a:p>
        </p:txBody>
      </p:sp>
    </p:spTree>
    <p:extLst>
      <p:ext uri="{BB962C8B-B14F-4D97-AF65-F5344CB8AC3E}">
        <p14:creationId xmlns:p14="http://schemas.microsoft.com/office/powerpoint/2010/main" val="4058032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36" presetClass="path" presetSubtype="0" repeatCount="indefinite" accel="50000" decel="50000" fill="hold" nodeType="afterEffect">
                                  <p:stCondLst>
                                    <p:cond delay="0"/>
                                  </p:stCondLst>
                                  <p:endCondLst>
                                    <p:cond evt="onNext" delay="0">
                                      <p:tgtEl>
                                        <p:sldTgt/>
                                      </p:tgtEl>
                                    </p:cond>
                                  </p:endCondLst>
                                  <p:childTnLst>
                                    <p:animMotion origin="layout" path="M -4.44444E-6 4.07407E-6 L -4.44444E-6 0.11551 C -4.44444E-6 0.16713 -0.00555 0.23078 -0.01006 0.23078 L -0.01979 0.23078 " pathEditMode="relative" rAng="0" ptsTypes="AAAA">
                                      <p:cBhvr>
                                        <p:cTn id="10" dur="2000" fill="hold"/>
                                        <p:tgtEl>
                                          <p:spTgt spid="25"/>
                                        </p:tgtEl>
                                        <p:attrNameLst>
                                          <p:attrName>ppt_x</p:attrName>
                                          <p:attrName>ppt_y</p:attrName>
                                        </p:attrNameLst>
                                      </p:cBhvr>
                                      <p:rCtr x="-990" y="1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2nd cred to DB" descr="7" hidden="1"/>
          <p:cNvPicPr>
            <a:picLocks noChangeAspect="1" noChangeArrowheads="1"/>
          </p:cNvPicPr>
          <p:nvPr/>
        </p:nvPicPr>
        <p:blipFill>
          <a:blip r:embed="rId3"/>
          <a:stretch>
            <a:fillRect/>
          </a:stretch>
        </p:blipFill>
        <p:spPr bwMode="auto">
          <a:xfrm>
            <a:off x="2732145" y="3799530"/>
            <a:ext cx="454417" cy="557784"/>
          </a:xfrm>
          <a:prstGeom prst="rect">
            <a:avLst/>
          </a:prstGeom>
          <a:noFill/>
          <a:ln w="9525">
            <a:noFill/>
            <a:miter lim="800000"/>
            <a:headEnd/>
            <a:tailEnd/>
          </a:ln>
        </p:spPr>
      </p:pic>
      <p:sp>
        <p:nvSpPr>
          <p:cNvPr id="44" name="Title 20">
            <a:extLst>
              <a:ext uri="{FF2B5EF4-FFF2-40B4-BE49-F238E27FC236}">
                <a16:creationId xmlns:a16="http://schemas.microsoft.com/office/drawing/2014/main" id="{9F8A16A8-4537-0346-8835-35C138AAA6C6}"/>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Traditional App Deployment</a:t>
            </a:r>
          </a:p>
        </p:txBody>
      </p:sp>
      <p:pic>
        <p:nvPicPr>
          <p:cNvPr id="2" name="Picture 1">
            <a:extLst>
              <a:ext uri="{FF2B5EF4-FFF2-40B4-BE49-F238E27FC236}">
                <a16:creationId xmlns:a16="http://schemas.microsoft.com/office/drawing/2014/main" id="{A33EB3DB-4C38-4270-A30E-2C8737516592}"/>
              </a:ext>
            </a:extLst>
          </p:cNvPr>
          <p:cNvPicPr>
            <a:picLocks noChangeAspect="1"/>
          </p:cNvPicPr>
          <p:nvPr/>
        </p:nvPicPr>
        <p:blipFill>
          <a:blip r:embed="rId4"/>
          <a:stretch>
            <a:fillRect/>
          </a:stretch>
        </p:blipFill>
        <p:spPr>
          <a:xfrm>
            <a:off x="3951515" y="1287794"/>
            <a:ext cx="4589008" cy="4443535"/>
          </a:xfrm>
          <a:prstGeom prst="rect">
            <a:avLst/>
          </a:prstGeom>
        </p:spPr>
      </p:pic>
    </p:spTree>
    <p:extLst>
      <p:ext uri="{BB962C8B-B14F-4D97-AF65-F5344CB8AC3E}">
        <p14:creationId xmlns:p14="http://schemas.microsoft.com/office/powerpoint/2010/main" val="3379735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36" presetClass="path" presetSubtype="0" repeatCount="indefinite" accel="50000" decel="50000" fill="hold" nodeType="afterEffect">
                                  <p:stCondLst>
                                    <p:cond delay="0"/>
                                  </p:stCondLst>
                                  <p:endCondLst>
                                    <p:cond evt="onNext" delay="0">
                                      <p:tgtEl>
                                        <p:sldTgt/>
                                      </p:tgtEl>
                                    </p:cond>
                                  </p:endCondLst>
                                  <p:childTnLst>
                                    <p:animMotion origin="layout" path="M -4.44444E-6 4.07407E-6 L -4.44444E-6 0.11551 C -4.44444E-6 0.16713 -0.00555 0.23078 -0.01006 0.23078 L -0.01979 0.23078 " pathEditMode="relative" rAng="0" ptsTypes="AAAA">
                                      <p:cBhvr>
                                        <p:cTn id="10" dur="2000" fill="hold"/>
                                        <p:tgtEl>
                                          <p:spTgt spid="25"/>
                                        </p:tgtEl>
                                        <p:attrNameLst>
                                          <p:attrName>ppt_x</p:attrName>
                                          <p:attrName>ppt_y</p:attrName>
                                        </p:attrNameLst>
                                      </p:cBhvr>
                                      <p:rCtr x="-990" y="1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2nd cred to DB" descr="7" hidden="1"/>
          <p:cNvPicPr>
            <a:picLocks noChangeAspect="1" noChangeArrowheads="1"/>
          </p:cNvPicPr>
          <p:nvPr/>
        </p:nvPicPr>
        <p:blipFill>
          <a:blip r:embed="rId3"/>
          <a:stretch>
            <a:fillRect/>
          </a:stretch>
        </p:blipFill>
        <p:spPr bwMode="auto">
          <a:xfrm>
            <a:off x="2732145" y="3799530"/>
            <a:ext cx="454417" cy="557784"/>
          </a:xfrm>
          <a:prstGeom prst="rect">
            <a:avLst/>
          </a:prstGeom>
          <a:noFill/>
          <a:ln w="9525">
            <a:noFill/>
            <a:miter lim="800000"/>
            <a:headEnd/>
            <a:tailEnd/>
          </a:ln>
        </p:spPr>
      </p:pic>
      <p:sp>
        <p:nvSpPr>
          <p:cNvPr id="44" name="Title 20">
            <a:extLst>
              <a:ext uri="{FF2B5EF4-FFF2-40B4-BE49-F238E27FC236}">
                <a16:creationId xmlns:a16="http://schemas.microsoft.com/office/drawing/2014/main" id="{9F8A16A8-4537-0346-8835-35C138AAA6C6}"/>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err="1"/>
              <a:t>Secretless</a:t>
            </a:r>
            <a:r>
              <a:rPr lang="en-US" cap="none" dirty="0"/>
              <a:t> App Deployment</a:t>
            </a:r>
          </a:p>
        </p:txBody>
      </p:sp>
      <p:pic>
        <p:nvPicPr>
          <p:cNvPr id="3" name="Picture 2">
            <a:extLst>
              <a:ext uri="{FF2B5EF4-FFF2-40B4-BE49-F238E27FC236}">
                <a16:creationId xmlns:a16="http://schemas.microsoft.com/office/drawing/2014/main" id="{95FB6BC2-655B-4238-871E-6B935CBF88C5}"/>
              </a:ext>
            </a:extLst>
          </p:cNvPr>
          <p:cNvPicPr>
            <a:picLocks noChangeAspect="1"/>
          </p:cNvPicPr>
          <p:nvPr/>
        </p:nvPicPr>
        <p:blipFill>
          <a:blip r:embed="rId4"/>
          <a:stretch>
            <a:fillRect/>
          </a:stretch>
        </p:blipFill>
        <p:spPr>
          <a:xfrm>
            <a:off x="2253342" y="936207"/>
            <a:ext cx="6766153" cy="4985586"/>
          </a:xfrm>
          <a:prstGeom prst="rect">
            <a:avLst/>
          </a:prstGeom>
        </p:spPr>
      </p:pic>
    </p:spTree>
    <p:extLst>
      <p:ext uri="{BB962C8B-B14F-4D97-AF65-F5344CB8AC3E}">
        <p14:creationId xmlns:p14="http://schemas.microsoft.com/office/powerpoint/2010/main" val="1784942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36" presetClass="path" presetSubtype="0" repeatCount="indefinite" accel="50000" decel="50000" fill="hold" nodeType="afterEffect">
                                  <p:stCondLst>
                                    <p:cond delay="0"/>
                                  </p:stCondLst>
                                  <p:endCondLst>
                                    <p:cond evt="onNext" delay="0">
                                      <p:tgtEl>
                                        <p:sldTgt/>
                                      </p:tgtEl>
                                    </p:cond>
                                  </p:endCondLst>
                                  <p:childTnLst>
                                    <p:animMotion origin="layout" path="M -4.44444E-6 4.07407E-6 L -4.44444E-6 0.11551 C -4.44444E-6 0.16713 -0.00555 0.23078 -0.01006 0.23078 L -0.01979 0.23078 " pathEditMode="relative" rAng="0" ptsTypes="AAAA">
                                      <p:cBhvr>
                                        <p:cTn id="10" dur="2000" fill="hold"/>
                                        <p:tgtEl>
                                          <p:spTgt spid="25"/>
                                        </p:tgtEl>
                                        <p:attrNameLst>
                                          <p:attrName>ppt_x</p:attrName>
                                          <p:attrName>ppt_y</p:attrName>
                                        </p:attrNameLst>
                                      </p:cBhvr>
                                      <p:rCtr x="-990" y="1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14020C-CF1E-0141-8943-1441BC168832}"/>
              </a:ext>
            </a:extLst>
          </p:cNvPr>
          <p:cNvSpPr>
            <a:spLocks noGrp="1"/>
          </p:cNvSpPr>
          <p:nvPr>
            <p:ph sz="half" idx="1"/>
          </p:nvPr>
        </p:nvSpPr>
        <p:spPr>
          <a:xfrm>
            <a:off x="329852" y="1182051"/>
            <a:ext cx="5361709" cy="4572000"/>
          </a:xfrm>
        </p:spPr>
        <p:txBody>
          <a:bodyPr>
            <a:normAutofit/>
          </a:bodyPr>
          <a:lstStyle/>
          <a:p>
            <a:r>
              <a:rPr lang="en-US" dirty="0"/>
              <a:t>Deploy </a:t>
            </a:r>
            <a:r>
              <a:rPr lang="en-US" dirty="0" err="1"/>
              <a:t>secretless</a:t>
            </a:r>
            <a:r>
              <a:rPr lang="en-US" dirty="0"/>
              <a:t> to connect to database after password change.</a:t>
            </a:r>
          </a:p>
        </p:txBody>
      </p:sp>
      <p:pic>
        <p:nvPicPr>
          <p:cNvPr id="8" name="Content Placeholder 7" descr="A picture containing black, sitting, white&#10;&#10;Description automatically generated">
            <a:extLst>
              <a:ext uri="{FF2B5EF4-FFF2-40B4-BE49-F238E27FC236}">
                <a16:creationId xmlns:a16="http://schemas.microsoft.com/office/drawing/2014/main" id="{3E4B8478-D2F7-1045-9E8B-4ECB65D776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2965" y="2596773"/>
            <a:ext cx="5361709" cy="1742555"/>
          </a:xfrm>
          <a:noFill/>
        </p:spPr>
      </p:pic>
      <p:sp>
        <p:nvSpPr>
          <p:cNvPr id="4" name="Title 3">
            <a:extLst>
              <a:ext uri="{FF2B5EF4-FFF2-40B4-BE49-F238E27FC236}">
                <a16:creationId xmlns:a16="http://schemas.microsoft.com/office/drawing/2014/main" id="{4E7A4456-37D2-7D4D-AAC8-D7D959450F5A}"/>
              </a:ext>
            </a:extLst>
          </p:cNvPr>
          <p:cNvSpPr>
            <a:spLocks noGrp="1"/>
          </p:cNvSpPr>
          <p:nvPr>
            <p:ph type="title"/>
          </p:nvPr>
        </p:nvSpPr>
        <p:spPr>
          <a:xfrm>
            <a:off x="329852" y="327666"/>
            <a:ext cx="11544822" cy="402352"/>
          </a:xfrm>
        </p:spPr>
        <p:txBody>
          <a:bodyPr anchor="b">
            <a:normAutofit/>
          </a:bodyPr>
          <a:lstStyle/>
          <a:p>
            <a:r>
              <a:rPr lang="en-US" dirty="0"/>
              <a:t>Lab 5 - </a:t>
            </a:r>
            <a:r>
              <a:rPr lang="en-US" dirty="0" err="1"/>
              <a:t>Secretless</a:t>
            </a:r>
            <a:endParaRPr lang="en-US" dirty="0"/>
          </a:p>
        </p:txBody>
      </p:sp>
      <p:sp>
        <p:nvSpPr>
          <p:cNvPr id="5" name="Slide Number Placeholder 4">
            <a:extLst>
              <a:ext uri="{FF2B5EF4-FFF2-40B4-BE49-F238E27FC236}">
                <a16:creationId xmlns:a16="http://schemas.microsoft.com/office/drawing/2014/main" id="{E56CB6E9-F464-824C-B302-40FDCE970546}"/>
              </a:ext>
            </a:extLst>
          </p:cNvPr>
          <p:cNvSpPr>
            <a:spLocks noGrp="1"/>
          </p:cNvSpPr>
          <p:nvPr>
            <p:ph type="sldNum" sz="quarter" idx="12"/>
          </p:nvPr>
        </p:nvSpPr>
        <p:spPr>
          <a:xfrm>
            <a:off x="10721801" y="6568496"/>
            <a:ext cx="1126587" cy="180352"/>
          </a:xfrm>
        </p:spPr>
        <p:txBody>
          <a:bodyPr anchor="ctr">
            <a:normAutofit/>
          </a:bodyPr>
          <a:lstStyle/>
          <a:p>
            <a:pPr>
              <a:spcAft>
                <a:spcPts val="600"/>
              </a:spcAft>
            </a:pPr>
            <a:fld id="{3DB5E446-421A-E746-A83E-D1D14D8D9CBB}" type="slidenum">
              <a:rPr lang="en-US" smtClean="0">
                <a:solidFill>
                  <a:srgbClr val="FFFFFF"/>
                </a:solidFill>
              </a:rPr>
              <a:pPr>
                <a:spcAft>
                  <a:spcPts val="600"/>
                </a:spcAft>
              </a:pPr>
              <a:t>35</a:t>
            </a:fld>
            <a:endParaRPr lang="en-US">
              <a:solidFill>
                <a:srgbClr val="FFFFFF"/>
              </a:solidFill>
            </a:endParaRPr>
          </a:p>
        </p:txBody>
      </p:sp>
      <p:sp>
        <p:nvSpPr>
          <p:cNvPr id="3" name="TextBox 2">
            <a:extLst>
              <a:ext uri="{FF2B5EF4-FFF2-40B4-BE49-F238E27FC236}">
                <a16:creationId xmlns:a16="http://schemas.microsoft.com/office/drawing/2014/main" id="{CC95BF22-04FC-1242-99AE-51FD13BE3E04}"/>
              </a:ext>
            </a:extLst>
          </p:cNvPr>
          <p:cNvSpPr txBox="1"/>
          <p:nvPr/>
        </p:nvSpPr>
        <p:spPr>
          <a:xfrm>
            <a:off x="13163341" y="6471138"/>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375874875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Thank You – </a:t>
            </a:r>
            <a:r>
              <a:rPr lang="en-US" dirty="0" err="1"/>
              <a:t>Darren.khan@cyberark.com</a:t>
            </a:r>
            <a:endParaRPr lang="en-US" dirty="0"/>
          </a:p>
        </p:txBody>
      </p:sp>
    </p:spTree>
    <p:extLst>
      <p:ext uri="{BB962C8B-B14F-4D97-AF65-F5344CB8AC3E}">
        <p14:creationId xmlns:p14="http://schemas.microsoft.com/office/powerpoint/2010/main" val="69992603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 </a:t>
            </a:r>
          </a:p>
        </p:txBody>
      </p:sp>
      <p:sp>
        <p:nvSpPr>
          <p:cNvPr id="74" name="Text Placeholder 1"/>
          <p:cNvSpPr>
            <a:spLocks noGrp="1"/>
          </p:cNvSpPr>
          <p:nvPr>
            <p:ph sz="half" idx="4294967295"/>
          </p:nvPr>
        </p:nvSpPr>
        <p:spPr>
          <a:xfrm>
            <a:off x="8388350" y="1944688"/>
            <a:ext cx="3697633" cy="2914650"/>
          </a:xfrm>
          <a:prstGeom prst="rect">
            <a:avLst/>
          </a:prstGeom>
          <a:noFill/>
        </p:spPr>
        <p:txBody>
          <a:bodyPr vert="horz" lIns="0" tIns="0" rIns="0" bIns="0" rtlCol="0">
            <a:noAutofit/>
          </a:bodyPr>
          <a:lstStyle/>
          <a:p>
            <a:r>
              <a:rPr lang="en-US" sz="2400" b="1" dirty="0">
                <a:solidFill>
                  <a:schemeClr val="tx2"/>
                </a:solidFill>
              </a:rPr>
              <a:t>More Infrastructure</a:t>
            </a:r>
          </a:p>
          <a:p>
            <a:r>
              <a:rPr lang="en-US" sz="2400" b="1" dirty="0">
                <a:solidFill>
                  <a:schemeClr val="tx2"/>
                </a:solidFill>
              </a:rPr>
              <a:t>More Applications</a:t>
            </a:r>
          </a:p>
          <a:p>
            <a:r>
              <a:rPr lang="en-US" sz="2400" b="1" dirty="0">
                <a:solidFill>
                  <a:schemeClr val="tx2"/>
                </a:solidFill>
              </a:rPr>
              <a:t>More Privileged Actors</a:t>
            </a:r>
          </a:p>
          <a:p>
            <a:r>
              <a:rPr lang="en-US" sz="2400" b="1" dirty="0">
                <a:solidFill>
                  <a:schemeClr val="tx2"/>
                </a:solidFill>
              </a:rPr>
              <a:t>More Automation</a:t>
            </a:r>
          </a:p>
          <a:p>
            <a:r>
              <a:rPr lang="en-US" sz="2400" b="1" u="sng" dirty="0">
                <a:solidFill>
                  <a:srgbClr val="FF0000"/>
                </a:solidFill>
              </a:rPr>
              <a:t>More Privileged Security Risk</a:t>
            </a:r>
            <a:endParaRPr lang="en-US" sz="2400" b="1" dirty="0">
              <a:solidFill>
                <a:srgbClr val="265F91"/>
              </a:solidFill>
            </a:endParaRPr>
          </a:p>
          <a:p>
            <a:pPr marL="457189" lvl="1" indent="0">
              <a:buNone/>
            </a:pPr>
            <a:endParaRPr lang="en-US" dirty="0"/>
          </a:p>
          <a:p>
            <a:pPr marL="0" indent="0">
              <a:buNone/>
            </a:pPr>
            <a:endParaRPr lang="en-US" dirty="0"/>
          </a:p>
        </p:txBody>
      </p:sp>
      <p:sp>
        <p:nvSpPr>
          <p:cNvPr id="291" name="Text Placeholder 1"/>
          <p:cNvSpPr>
            <a:spLocks noGrp="1"/>
          </p:cNvSpPr>
          <p:nvPr>
            <p:ph sz="half" idx="4294967295"/>
          </p:nvPr>
        </p:nvSpPr>
        <p:spPr>
          <a:xfrm>
            <a:off x="5837431" y="5448313"/>
            <a:ext cx="2193925" cy="628650"/>
          </a:xfrm>
          <a:prstGeom prst="rect">
            <a:avLst/>
          </a:prstGeom>
          <a:noFill/>
        </p:spPr>
        <p:txBody>
          <a:bodyPr vert="horz" lIns="0" tIns="0" rIns="0" bIns="0" rtlCol="0">
            <a:noAutofit/>
          </a:bodyPr>
          <a:lstStyle/>
          <a:p>
            <a:pPr marL="0" indent="0" algn="ctr">
              <a:buNone/>
            </a:pPr>
            <a:r>
              <a:rPr lang="en-US" sz="1200" b="1">
                <a:solidFill>
                  <a:schemeClr val="tx2"/>
                </a:solidFill>
              </a:rPr>
              <a:t>IT Admins, End Users, Privileged Business Users, SaaS Admins, DevOps Teams</a:t>
            </a:r>
            <a:endParaRPr lang="en-US" sz="1100" b="1">
              <a:solidFill>
                <a:schemeClr val="tx2"/>
              </a:solidFill>
            </a:endParaRPr>
          </a:p>
        </p:txBody>
      </p:sp>
      <p:sp>
        <p:nvSpPr>
          <p:cNvPr id="123" name="Title 3"/>
          <p:cNvSpPr txBox="1">
            <a:spLocks/>
          </p:cNvSpPr>
          <p:nvPr/>
        </p:nvSpPr>
        <p:spPr>
          <a:xfrm>
            <a:off x="329853" y="-40985"/>
            <a:ext cx="11544823"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a:solidFill>
                <a:schemeClr val="bg1"/>
              </a:solidFill>
            </a:endParaRPr>
          </a:p>
        </p:txBody>
      </p:sp>
      <p:cxnSp>
        <p:nvCxnSpPr>
          <p:cNvPr id="246" name="Straight Arrow Connector 245"/>
          <p:cNvCxnSpPr/>
          <p:nvPr/>
        </p:nvCxnSpPr>
        <p:spPr>
          <a:xfrm flipH="1">
            <a:off x="3937767" y="4673819"/>
            <a:ext cx="321783"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V="1">
            <a:off x="5139614" y="4608508"/>
            <a:ext cx="423623" cy="6390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1660441" y="3331739"/>
            <a:ext cx="2124350" cy="493998"/>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25" idx="1"/>
          </p:cNvCxnSpPr>
          <p:nvPr/>
        </p:nvCxnSpPr>
        <p:spPr>
          <a:xfrm>
            <a:off x="4685045" y="5171647"/>
            <a:ext cx="973260" cy="528235"/>
          </a:xfrm>
          <a:prstGeom prst="bentConnector3">
            <a:avLst>
              <a:gd name="adj1" fmla="val 1458"/>
            </a:avLst>
          </a:prstGeom>
          <a:ln>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5658304" y="5318035"/>
            <a:ext cx="2532245" cy="763692"/>
          </a:xfrm>
          <a:prstGeom prst="roundRect">
            <a:avLst>
              <a:gd name="adj" fmla="val 10015"/>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a:solidFill>
                <a:schemeClr val="bg1"/>
              </a:solidFill>
              <a:ea typeface="Proxima Nova" charset="0"/>
              <a:cs typeface="Proxima Nova" charset="0"/>
            </a:endParaRPr>
          </a:p>
        </p:txBody>
      </p:sp>
      <p:pic>
        <p:nvPicPr>
          <p:cNvPr id="209" name="Picture 208"/>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695814" y="1172456"/>
            <a:ext cx="3477860" cy="1933748"/>
          </a:xfrm>
          <a:prstGeom prst="rect">
            <a:avLst/>
          </a:prstGeom>
        </p:spPr>
      </p:pic>
      <p:pic>
        <p:nvPicPr>
          <p:cNvPr id="212" name="Picture 2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822" y="2308119"/>
            <a:ext cx="674671" cy="347559"/>
          </a:xfrm>
          <a:prstGeom prst="rect">
            <a:avLst/>
          </a:prstGeom>
        </p:spPr>
      </p:pic>
      <p:pic>
        <p:nvPicPr>
          <p:cNvPr id="213" name="Picture 2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7405" y="2902139"/>
            <a:ext cx="1248456" cy="159556"/>
          </a:xfrm>
          <a:prstGeom prst="rect">
            <a:avLst/>
          </a:prstGeom>
        </p:spPr>
      </p:pic>
      <p:cxnSp>
        <p:nvCxnSpPr>
          <p:cNvPr id="233" name="Straight Arrow Connector 232"/>
          <p:cNvCxnSpPr/>
          <p:nvPr/>
        </p:nvCxnSpPr>
        <p:spPr>
          <a:xfrm flipH="1">
            <a:off x="4136324" y="2404067"/>
            <a:ext cx="242040" cy="343803"/>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8" name="Picture 2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4541" y="3145027"/>
            <a:ext cx="572448" cy="407912"/>
          </a:xfrm>
          <a:prstGeom prst="rect">
            <a:avLst/>
          </a:prstGeom>
          <a:solidFill>
            <a:schemeClr val="bg1"/>
          </a:solidFill>
          <a:ln>
            <a:noFill/>
          </a:ln>
        </p:spPr>
      </p:pic>
      <p:cxnSp>
        <p:nvCxnSpPr>
          <p:cNvPr id="281" name="Straight Arrow Connector 280"/>
          <p:cNvCxnSpPr/>
          <p:nvPr/>
        </p:nvCxnSpPr>
        <p:spPr>
          <a:xfrm>
            <a:off x="4856680" y="2146783"/>
            <a:ext cx="450728" cy="201728"/>
          </a:xfrm>
          <a:prstGeom prst="straightConnector1">
            <a:avLst/>
          </a:prstGeom>
          <a:ln>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5394935" y="1983091"/>
            <a:ext cx="0" cy="263671"/>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5" name="Picture 28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679" y="1723512"/>
            <a:ext cx="1356279" cy="228600"/>
          </a:xfrm>
          <a:prstGeom prst="rect">
            <a:avLst/>
          </a:prstGeom>
        </p:spPr>
      </p:pic>
      <p:pic>
        <p:nvPicPr>
          <p:cNvPr id="286" name="Picture 28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4677" y="2121084"/>
            <a:ext cx="429087" cy="225324"/>
          </a:xfrm>
          <a:prstGeom prst="rect">
            <a:avLst/>
          </a:prstGeom>
        </p:spPr>
      </p:pic>
      <p:pic>
        <p:nvPicPr>
          <p:cNvPr id="287" name="Picture 2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9425" y="1279853"/>
            <a:ext cx="601899" cy="366007"/>
          </a:xfrm>
          <a:prstGeom prst="rect">
            <a:avLst/>
          </a:prstGeom>
        </p:spPr>
      </p:pic>
      <p:pic>
        <p:nvPicPr>
          <p:cNvPr id="288" name="Picture 2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62077" y="1752277"/>
            <a:ext cx="194284" cy="336580"/>
          </a:xfrm>
          <a:prstGeom prst="rect">
            <a:avLst/>
          </a:prstGeom>
        </p:spPr>
      </p:pic>
      <p:pic>
        <p:nvPicPr>
          <p:cNvPr id="289" name="Picture 28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7408" y="2695314"/>
            <a:ext cx="787767" cy="138588"/>
          </a:xfrm>
          <a:prstGeom prst="rect">
            <a:avLst/>
          </a:prstGeom>
        </p:spPr>
      </p:pic>
      <p:pic>
        <p:nvPicPr>
          <p:cNvPr id="90" name="Picture 89"/>
          <p:cNvPicPr>
            <a:picLocks noChangeAspect="1"/>
          </p:cNvPicPr>
          <p:nvPr/>
        </p:nvPicPr>
        <p:blipFill rotWithShape="1">
          <a:blip r:embed="rId12">
            <a:extLst>
              <a:ext uri="{28A0092B-C50C-407E-A947-70E740481C1C}">
                <a14:useLocalDpi xmlns:a14="http://schemas.microsoft.com/office/drawing/2010/main" val="0"/>
              </a:ext>
            </a:extLst>
          </a:blip>
          <a:srcRect l="64468" b="1751"/>
          <a:stretch/>
        </p:blipFill>
        <p:spPr>
          <a:xfrm>
            <a:off x="6318363" y="1273852"/>
            <a:ext cx="360796" cy="196255"/>
          </a:xfrm>
          <a:prstGeom prst="rect">
            <a:avLst/>
          </a:prstGeom>
        </p:spPr>
      </p:pic>
      <p:cxnSp>
        <p:nvCxnSpPr>
          <p:cNvPr id="95" name="Straight Arrow Connector 94"/>
          <p:cNvCxnSpPr/>
          <p:nvPr/>
        </p:nvCxnSpPr>
        <p:spPr>
          <a:xfrm>
            <a:off x="2747641" y="4235961"/>
            <a:ext cx="336019" cy="225377"/>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2663688" y="4602937"/>
            <a:ext cx="345856" cy="237057"/>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0" name="Picture 9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96844" y="4406961"/>
            <a:ext cx="598168" cy="460451"/>
          </a:xfrm>
          <a:prstGeom prst="rect">
            <a:avLst/>
          </a:prstGeom>
        </p:spPr>
      </p:pic>
      <p:pic>
        <p:nvPicPr>
          <p:cNvPr id="111" name="Picture 1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06026" y="4080607"/>
            <a:ext cx="421481" cy="199747"/>
          </a:xfrm>
          <a:prstGeom prst="rect">
            <a:avLst/>
          </a:prstGeom>
        </p:spPr>
      </p:pic>
      <p:pic>
        <p:nvPicPr>
          <p:cNvPr id="114" name="Picture 1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0486" y="3863830"/>
            <a:ext cx="3180925" cy="1787031"/>
          </a:xfrm>
          <a:prstGeom prst="rect">
            <a:avLst/>
          </a:prstGeom>
        </p:spPr>
      </p:pic>
      <p:pic>
        <p:nvPicPr>
          <p:cNvPr id="115" name="Picture 1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96844" y="4939945"/>
            <a:ext cx="641307" cy="178825"/>
          </a:xfrm>
          <a:prstGeom prst="rect">
            <a:avLst/>
          </a:prstGeom>
        </p:spPr>
      </p:pic>
      <p:pic>
        <p:nvPicPr>
          <p:cNvPr id="116" name="Picture 1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98192" y="4965801"/>
            <a:ext cx="425483" cy="154160"/>
          </a:xfrm>
          <a:prstGeom prst="rect">
            <a:avLst/>
          </a:prstGeom>
        </p:spPr>
      </p:pic>
      <p:pic>
        <p:nvPicPr>
          <p:cNvPr id="117" name="Picture 1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a:off x="660707" y="3863830"/>
            <a:ext cx="3180925" cy="1787031"/>
          </a:xfrm>
          <a:prstGeom prst="rect">
            <a:avLst/>
          </a:prstGeom>
        </p:spPr>
      </p:pic>
      <p:cxnSp>
        <p:nvCxnSpPr>
          <p:cNvPr id="118" name="Straight Arrow Connector 117"/>
          <p:cNvCxnSpPr/>
          <p:nvPr/>
        </p:nvCxnSpPr>
        <p:spPr>
          <a:xfrm>
            <a:off x="1525949" y="4936457"/>
            <a:ext cx="303208" cy="18233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2149270" y="4288024"/>
            <a:ext cx="279868"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2403006" y="4004678"/>
            <a:ext cx="423389" cy="694095"/>
            <a:chOff x="2787851" y="3221937"/>
            <a:chExt cx="467828" cy="766946"/>
          </a:xfrm>
        </p:grpSpPr>
        <p:pic>
          <p:nvPicPr>
            <p:cNvPr id="145" name="Picture 14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87851" y="3768169"/>
              <a:ext cx="467828" cy="220714"/>
            </a:xfrm>
            <a:prstGeom prst="rect">
              <a:avLst/>
            </a:prstGeom>
          </p:spPr>
        </p:pic>
        <p:pic>
          <p:nvPicPr>
            <p:cNvPr id="146" name="Picture 14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81636" y="3221937"/>
              <a:ext cx="306668" cy="490668"/>
            </a:xfrm>
            <a:prstGeom prst="rect">
              <a:avLst/>
            </a:prstGeom>
          </p:spPr>
        </p:pic>
      </p:grpSp>
      <p:grpSp>
        <p:nvGrpSpPr>
          <p:cNvPr id="121" name="Group 120"/>
          <p:cNvGrpSpPr/>
          <p:nvPr/>
        </p:nvGrpSpPr>
        <p:grpSpPr>
          <a:xfrm>
            <a:off x="1732080" y="4003255"/>
            <a:ext cx="912848" cy="1547571"/>
            <a:chOff x="2046499" y="3220363"/>
            <a:chExt cx="1008659" cy="1710001"/>
          </a:xfrm>
        </p:grpSpPr>
        <p:pic>
          <p:nvPicPr>
            <p:cNvPr id="139" name="Picture 13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46499" y="3768167"/>
              <a:ext cx="602999" cy="220714"/>
            </a:xfrm>
            <a:prstGeom prst="rect">
              <a:avLst/>
            </a:prstGeom>
          </p:spPr>
        </p:pic>
        <p:pic>
          <p:nvPicPr>
            <p:cNvPr id="140" name="Picture 13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07935" y="3220363"/>
              <a:ext cx="395262" cy="497484"/>
            </a:xfrm>
            <a:prstGeom prst="rect">
              <a:avLst/>
            </a:prstGeom>
          </p:spPr>
        </p:pic>
        <p:pic>
          <p:nvPicPr>
            <p:cNvPr id="141" name="Picture 14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18723" y="4129415"/>
              <a:ext cx="280144" cy="497484"/>
            </a:xfrm>
            <a:prstGeom prst="rect">
              <a:avLst/>
            </a:prstGeom>
          </p:spPr>
        </p:pic>
        <p:pic>
          <p:nvPicPr>
            <p:cNvPr id="142" name="Picture 1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15404" y="4151921"/>
              <a:ext cx="280144" cy="454738"/>
            </a:xfrm>
            <a:prstGeom prst="rect">
              <a:avLst/>
            </a:prstGeom>
          </p:spPr>
        </p:pic>
        <p:pic>
          <p:nvPicPr>
            <p:cNvPr id="143" name="Picture 14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51348" y="4700488"/>
              <a:ext cx="354831" cy="220714"/>
            </a:xfrm>
            <a:prstGeom prst="rect">
              <a:avLst/>
            </a:prstGeom>
          </p:spPr>
        </p:pic>
        <p:pic>
          <p:nvPicPr>
            <p:cNvPr id="144" name="Picture 14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88506" y="4709650"/>
              <a:ext cx="466652" cy="220714"/>
            </a:xfrm>
            <a:prstGeom prst="rect">
              <a:avLst/>
            </a:prstGeom>
          </p:spPr>
        </p:pic>
      </p:grpSp>
      <p:grpSp>
        <p:nvGrpSpPr>
          <p:cNvPr id="122" name="Group 121"/>
          <p:cNvGrpSpPr/>
          <p:nvPr/>
        </p:nvGrpSpPr>
        <p:grpSpPr>
          <a:xfrm>
            <a:off x="2732790" y="4826140"/>
            <a:ext cx="349053" cy="716392"/>
            <a:chOff x="3317137" y="4129605"/>
            <a:chExt cx="385689" cy="791582"/>
          </a:xfrm>
        </p:grpSpPr>
        <p:pic>
          <p:nvPicPr>
            <p:cNvPr id="137" name="Picture 13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17137" y="4700474"/>
              <a:ext cx="299917" cy="220713"/>
            </a:xfrm>
            <a:prstGeom prst="rect">
              <a:avLst/>
            </a:prstGeom>
          </p:spPr>
        </p:pic>
        <p:pic>
          <p:nvPicPr>
            <p:cNvPr id="138" name="Picture 13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334824" y="4129605"/>
              <a:ext cx="368002" cy="477040"/>
            </a:xfrm>
            <a:prstGeom prst="rect">
              <a:avLst/>
            </a:prstGeom>
          </p:spPr>
        </p:pic>
      </p:grpSp>
      <p:pic>
        <p:nvPicPr>
          <p:cNvPr id="124" name="Picture 12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73538" y="5753230"/>
            <a:ext cx="1134823" cy="222031"/>
          </a:xfrm>
          <a:prstGeom prst="rect">
            <a:avLst/>
          </a:prstGeom>
        </p:spPr>
      </p:pic>
      <p:pic>
        <p:nvPicPr>
          <p:cNvPr id="125" name="Picture 1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49" y="4637187"/>
            <a:ext cx="518072" cy="369164"/>
          </a:xfrm>
          <a:prstGeom prst="rect">
            <a:avLst/>
          </a:prstGeom>
        </p:spPr>
      </p:pic>
      <p:cxnSp>
        <p:nvCxnSpPr>
          <p:cNvPr id="126" name="Straight Arrow Connector 125"/>
          <p:cNvCxnSpPr/>
          <p:nvPr/>
        </p:nvCxnSpPr>
        <p:spPr>
          <a:xfrm flipV="1">
            <a:off x="1516873" y="4296214"/>
            <a:ext cx="285639" cy="19219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1545845" y="4657793"/>
            <a:ext cx="818807" cy="124388"/>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1477456" y="4364705"/>
            <a:ext cx="951131" cy="478391"/>
            <a:chOff x="2762241" y="2772287"/>
            <a:chExt cx="1057019" cy="531649"/>
          </a:xfrm>
        </p:grpSpPr>
        <p:cxnSp>
          <p:nvCxnSpPr>
            <p:cNvPr id="135" name="Straight Arrow Connector 134"/>
            <p:cNvCxnSpPr/>
            <p:nvPr/>
          </p:nvCxnSpPr>
          <p:spPr>
            <a:xfrm flipV="1">
              <a:off x="3597782" y="2772287"/>
              <a:ext cx="221478" cy="103695"/>
            </a:xfrm>
            <a:prstGeom prst="straightConnector1">
              <a:avLst/>
            </a:prstGeom>
            <a:ln>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2762241" y="3132655"/>
              <a:ext cx="338792" cy="171281"/>
            </a:xfrm>
            <a:prstGeom prst="straightConnector1">
              <a:avLst/>
            </a:prstGeom>
            <a:ln>
              <a:prstDash val="dash"/>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281" y="4168250"/>
            <a:ext cx="518072" cy="369164"/>
          </a:xfrm>
          <a:prstGeom prst="rect">
            <a:avLst/>
          </a:prstGeom>
        </p:spPr>
      </p:pic>
      <p:cxnSp>
        <p:nvCxnSpPr>
          <p:cNvPr id="130" name="Straight Arrow Connector 129"/>
          <p:cNvCxnSpPr/>
          <p:nvPr/>
        </p:nvCxnSpPr>
        <p:spPr>
          <a:xfrm>
            <a:off x="2132883" y="5118769"/>
            <a:ext cx="172236" cy="0"/>
          </a:xfrm>
          <a:prstGeom prst="straightConnector1">
            <a:avLst/>
          </a:prstGeom>
          <a:ln>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2560555" y="5118769"/>
            <a:ext cx="172236" cy="0"/>
          </a:xfrm>
          <a:prstGeom prst="straightConnector1">
            <a:avLst/>
          </a:prstGeom>
          <a:ln>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132" name="Picture 131"/>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081957" y="3801019"/>
            <a:ext cx="276628" cy="270328"/>
          </a:xfrm>
          <a:prstGeom prst="rect">
            <a:avLst/>
          </a:prstGeom>
        </p:spPr>
      </p:pic>
      <p:pic>
        <p:nvPicPr>
          <p:cNvPr id="133" name="Picture 1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425757" y="3758510"/>
            <a:ext cx="209115" cy="355345"/>
          </a:xfrm>
          <a:prstGeom prst="rect">
            <a:avLst/>
          </a:prstGeom>
        </p:spPr>
      </p:pic>
      <p:pic>
        <p:nvPicPr>
          <p:cNvPr id="134" name="Picture 13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279393" y="3533758"/>
            <a:ext cx="181159" cy="150449"/>
          </a:xfrm>
          <a:prstGeom prst="rect">
            <a:avLst/>
          </a:prstGeom>
        </p:spPr>
      </p:pic>
      <p:pic>
        <p:nvPicPr>
          <p:cNvPr id="147" name="Picture 14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083421" y="4372312"/>
            <a:ext cx="462564" cy="302208"/>
          </a:xfrm>
          <a:prstGeom prst="rect">
            <a:avLst/>
          </a:prstGeom>
        </p:spPr>
      </p:pic>
      <p:sp>
        <p:nvSpPr>
          <p:cNvPr id="85" name="Title 2"/>
          <p:cNvSpPr txBox="1">
            <a:spLocks/>
          </p:cNvSpPr>
          <p:nvPr/>
        </p:nvSpPr>
        <p:spPr>
          <a:xfrm>
            <a:off x="253450" y="527727"/>
            <a:ext cx="11544823" cy="402352"/>
          </a:xfrm>
          <a:prstGeom prst="rect">
            <a:avLst/>
          </a:prstGeom>
        </p:spPr>
        <p:txBody>
          <a:bodyPr vert="horz" lIns="0" tIns="0" rIns="0" bIns="0" rtlCol="0" anchor="b">
            <a:noAutofit/>
          </a:bodyPr>
          <a:lstStyle>
            <a:lvl1pPr algn="l" defTabSz="457200" rtl="0" eaLnBrk="1" latinLnBrk="0" hangingPunct="1">
              <a:lnSpc>
                <a:spcPct val="85000"/>
              </a:lnSpc>
              <a:spcBef>
                <a:spcPct val="0"/>
              </a:spcBef>
              <a:buNone/>
              <a:defRPr sz="2800" b="0" i="0" kern="1200" baseline="0">
                <a:solidFill>
                  <a:schemeClr val="bg1"/>
                </a:solidFill>
                <a:latin typeface="Calibri"/>
                <a:ea typeface="+mj-ea"/>
                <a:cs typeface="Calibri"/>
              </a:defRPr>
            </a:lvl1pPr>
          </a:lstStyle>
          <a:p>
            <a:r>
              <a:rPr lang="en-US" sz="3733"/>
              <a:t>The Expanded Attack Surface</a:t>
            </a:r>
          </a:p>
        </p:txBody>
      </p:sp>
      <p:pic>
        <p:nvPicPr>
          <p:cNvPr id="87" name="Picture 86"/>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190361" y="4622017"/>
            <a:ext cx="422248" cy="334887"/>
          </a:xfrm>
          <a:prstGeom prst="rect">
            <a:avLst/>
          </a:prstGeom>
        </p:spPr>
      </p:pic>
      <p:pic>
        <p:nvPicPr>
          <p:cNvPr id="88" name="Picture 8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344563" y="4630346"/>
            <a:ext cx="422248" cy="334887"/>
          </a:xfrm>
          <a:prstGeom prst="rect">
            <a:avLst/>
          </a:prstGeom>
        </p:spPr>
      </p:pic>
      <p:pic>
        <p:nvPicPr>
          <p:cNvPr id="89" name="Picture 8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777619" y="4622017"/>
            <a:ext cx="422248" cy="334887"/>
          </a:xfrm>
          <a:prstGeom prst="rect">
            <a:avLst/>
          </a:prstGeom>
        </p:spPr>
      </p:pic>
      <p:pic>
        <p:nvPicPr>
          <p:cNvPr id="93" name="Picture 92"/>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708717" y="5008751"/>
            <a:ext cx="570676" cy="283307"/>
          </a:xfrm>
          <a:prstGeom prst="rect">
            <a:avLst/>
          </a:prstGeom>
        </p:spPr>
      </p:pic>
      <p:cxnSp>
        <p:nvCxnSpPr>
          <p:cNvPr id="101" name="Straight Arrow Connector 100"/>
          <p:cNvCxnSpPr/>
          <p:nvPr/>
        </p:nvCxnSpPr>
        <p:spPr>
          <a:xfrm flipH="1" flipV="1">
            <a:off x="3831326" y="3657261"/>
            <a:ext cx="486441" cy="56260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4881437" y="3398879"/>
            <a:ext cx="843113" cy="89017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5181615" y="3985709"/>
            <a:ext cx="1511572" cy="39348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867592" y="1186875"/>
            <a:ext cx="719139" cy="735013"/>
          </a:xfrm>
          <a:prstGeom prst="rect">
            <a:avLst/>
          </a:prstGeom>
        </p:spPr>
      </p:pic>
      <p:pic>
        <p:nvPicPr>
          <p:cNvPr id="106" name="Picture 10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337253" y="3432178"/>
            <a:ext cx="719139" cy="735013"/>
          </a:xfrm>
          <a:prstGeom prst="rect">
            <a:avLst/>
          </a:prstGeom>
        </p:spPr>
      </p:pic>
      <p:pic>
        <p:nvPicPr>
          <p:cNvPr id="109" name="Picture 10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656978" y="1076149"/>
            <a:ext cx="180453" cy="269643"/>
          </a:xfrm>
          <a:prstGeom prst="rect">
            <a:avLst/>
          </a:prstGeom>
          <a:solidFill>
            <a:schemeClr val="bg1"/>
          </a:solidFill>
        </p:spPr>
      </p:pic>
      <p:pic>
        <p:nvPicPr>
          <p:cNvPr id="110" name="Picture 109"/>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75182" y="1520453"/>
            <a:ext cx="180453" cy="269643"/>
          </a:xfrm>
          <a:prstGeom prst="rect">
            <a:avLst/>
          </a:prstGeom>
        </p:spPr>
      </p:pic>
      <p:pic>
        <p:nvPicPr>
          <p:cNvPr id="149" name="Picture 1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610444" y="3531376"/>
            <a:ext cx="180453" cy="269643"/>
          </a:xfrm>
          <a:prstGeom prst="rect">
            <a:avLst/>
          </a:prstGeom>
        </p:spPr>
      </p:pic>
      <p:pic>
        <p:nvPicPr>
          <p:cNvPr id="150" name="Picture 149"/>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924556" y="3531376"/>
            <a:ext cx="180453" cy="269643"/>
          </a:xfrm>
          <a:prstGeom prst="rect">
            <a:avLst/>
          </a:prstGeom>
        </p:spPr>
      </p:pic>
      <p:pic>
        <p:nvPicPr>
          <p:cNvPr id="151" name="Picture 150"/>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747354" y="4338353"/>
            <a:ext cx="180453" cy="269643"/>
          </a:xfrm>
          <a:prstGeom prst="rect">
            <a:avLst/>
          </a:prstGeom>
        </p:spPr>
      </p:pic>
      <p:pic>
        <p:nvPicPr>
          <p:cNvPr id="152" name="Picture 151"/>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149700" y="4338353"/>
            <a:ext cx="180453" cy="269643"/>
          </a:xfrm>
          <a:prstGeom prst="rect">
            <a:avLst/>
          </a:prstGeom>
        </p:spPr>
      </p:pic>
      <p:pic>
        <p:nvPicPr>
          <p:cNvPr id="153" name="Picture 152"/>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618490" y="4338353"/>
            <a:ext cx="180453" cy="269643"/>
          </a:xfrm>
          <a:prstGeom prst="rect">
            <a:avLst/>
          </a:prstGeom>
        </p:spPr>
      </p:pic>
      <p:pic>
        <p:nvPicPr>
          <p:cNvPr id="154" name="Picture 15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436858" y="2864596"/>
            <a:ext cx="180453" cy="269643"/>
          </a:xfrm>
          <a:prstGeom prst="rect">
            <a:avLst/>
          </a:prstGeom>
          <a:solidFill>
            <a:schemeClr val="bg1"/>
          </a:solidFill>
        </p:spPr>
      </p:pic>
      <p:pic>
        <p:nvPicPr>
          <p:cNvPr id="157" name="Picture 15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572358" y="4103861"/>
            <a:ext cx="180453" cy="269643"/>
          </a:xfrm>
          <a:prstGeom prst="rect">
            <a:avLst/>
          </a:prstGeom>
        </p:spPr>
      </p:pic>
      <p:pic>
        <p:nvPicPr>
          <p:cNvPr id="158" name="Picture 157"/>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747642" y="3756415"/>
            <a:ext cx="180453" cy="269643"/>
          </a:xfrm>
          <a:prstGeom prst="rect">
            <a:avLst/>
          </a:prstGeom>
          <a:solidFill>
            <a:schemeClr val="bg1"/>
          </a:solidFill>
        </p:spPr>
      </p:pic>
      <p:pic>
        <p:nvPicPr>
          <p:cNvPr id="159" name="Picture 15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249028" y="3758509"/>
            <a:ext cx="180453" cy="269643"/>
          </a:xfrm>
          <a:prstGeom prst="rect">
            <a:avLst/>
          </a:prstGeom>
          <a:solidFill>
            <a:schemeClr val="bg1"/>
          </a:solidFill>
        </p:spPr>
      </p:pic>
      <p:pic>
        <p:nvPicPr>
          <p:cNvPr id="160" name="Picture 159"/>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376974" y="3907505"/>
            <a:ext cx="180453" cy="269643"/>
          </a:xfrm>
          <a:prstGeom prst="rect">
            <a:avLst/>
          </a:prstGeom>
        </p:spPr>
      </p:pic>
      <p:pic>
        <p:nvPicPr>
          <p:cNvPr id="161" name="Picture 160"/>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376974" y="4375843"/>
            <a:ext cx="180453" cy="269643"/>
          </a:xfrm>
          <a:prstGeom prst="rect">
            <a:avLst/>
          </a:prstGeom>
        </p:spPr>
      </p:pic>
      <p:pic>
        <p:nvPicPr>
          <p:cNvPr id="162" name="Picture 161"/>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115359" y="4656479"/>
            <a:ext cx="180453" cy="269643"/>
          </a:xfrm>
          <a:prstGeom prst="rect">
            <a:avLst/>
          </a:prstGeom>
        </p:spPr>
      </p:pic>
      <p:pic>
        <p:nvPicPr>
          <p:cNvPr id="163" name="Picture 162"/>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585900" y="4656479"/>
            <a:ext cx="180453" cy="269643"/>
          </a:xfrm>
          <a:prstGeom prst="rect">
            <a:avLst/>
          </a:prstGeom>
        </p:spPr>
      </p:pic>
      <p:pic>
        <p:nvPicPr>
          <p:cNvPr id="164" name="Picture 16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096414" y="4656479"/>
            <a:ext cx="180453" cy="269643"/>
          </a:xfrm>
          <a:prstGeom prst="rect">
            <a:avLst/>
          </a:prstGeom>
        </p:spPr>
      </p:pic>
      <p:sp>
        <p:nvSpPr>
          <p:cNvPr id="165" name="Title 2"/>
          <p:cNvSpPr txBox="1">
            <a:spLocks/>
          </p:cNvSpPr>
          <p:nvPr/>
        </p:nvSpPr>
        <p:spPr>
          <a:xfrm>
            <a:off x="329852" y="327666"/>
            <a:ext cx="11544822" cy="402352"/>
          </a:xfrm>
          <a:prstGeom prst="rect">
            <a:avLst/>
          </a:prstGeom>
        </p:spPr>
        <p:txBody>
          <a:bodyPr vert="horz" lIns="0" tIns="0" rIns="0" bIns="0" rtlCol="0" anchor="b">
            <a:normAutofit fontScale="92500"/>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HYBRID ADDS NEW THREAT MODELS &amp; EXPANDS ATTACK SURFACE </a:t>
            </a:r>
            <a:endParaRPr lang="en-US" dirty="0"/>
          </a:p>
        </p:txBody>
      </p:sp>
    </p:spTree>
    <p:extLst>
      <p:ext uri="{BB962C8B-B14F-4D97-AF65-F5344CB8AC3E}">
        <p14:creationId xmlns:p14="http://schemas.microsoft.com/office/powerpoint/2010/main" val="17826584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205" y="2658941"/>
            <a:ext cx="2404860" cy="2404860"/>
          </a:xfrm>
          <a:prstGeom prst="rect">
            <a:avLst/>
          </a:prstGeom>
        </p:spPr>
      </p:pic>
      <p:sp>
        <p:nvSpPr>
          <p:cNvPr id="4" name="Title 3"/>
          <p:cNvSpPr>
            <a:spLocks noGrp="1"/>
          </p:cNvSpPr>
          <p:nvPr>
            <p:ph type="title"/>
          </p:nvPr>
        </p:nvSpPr>
        <p:spPr/>
        <p:txBody>
          <a:bodyPr>
            <a:normAutofit/>
          </a:bodyPr>
          <a:lstStyle/>
          <a:p>
            <a:r>
              <a:rPr lang="en-US"/>
              <a:t>Attackers target Non-human credentials</a:t>
            </a:r>
            <a:endParaRPr lang="en-US" sz="2667"/>
          </a:p>
        </p:txBody>
      </p:sp>
      <p:sp>
        <p:nvSpPr>
          <p:cNvPr id="2" name="Content Placeholder 1"/>
          <p:cNvSpPr>
            <a:spLocks noGrp="1"/>
          </p:cNvSpPr>
          <p:nvPr>
            <p:ph idx="1"/>
          </p:nvPr>
        </p:nvSpPr>
        <p:spPr/>
        <p:txBody>
          <a:bodyPr/>
          <a:lstStyle/>
          <a:p>
            <a:pPr marL="0" indent="0">
              <a:buNone/>
            </a:pPr>
            <a:r>
              <a:rPr lang="en-US" b="1"/>
              <a:t>Tesla Cloud Account Data Breach</a:t>
            </a:r>
          </a:p>
          <a:p>
            <a:pPr marL="0" indent="0">
              <a:buNone/>
            </a:pPr>
            <a:r>
              <a:rPr lang="en-US" sz="2000"/>
              <a:t>Attackers used credentials stored in Kubernetes to hijack cloud resources to mine cryptocurrency</a:t>
            </a:r>
          </a:p>
        </p:txBody>
      </p:sp>
      <p:cxnSp>
        <p:nvCxnSpPr>
          <p:cNvPr id="17" name="Straight Arrow Connector 16"/>
          <p:cNvCxnSpPr/>
          <p:nvPr/>
        </p:nvCxnSpPr>
        <p:spPr>
          <a:xfrm flipV="1">
            <a:off x="8127651" y="5223642"/>
            <a:ext cx="797947" cy="141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68468" y="4867329"/>
            <a:ext cx="1404644" cy="1221168"/>
          </a:xfrm>
          <a:prstGeom prst="rect">
            <a:avLst/>
          </a:prstGeom>
          <a:noFill/>
          <a:ln>
            <a:noFill/>
          </a:ln>
        </p:spPr>
        <p:txBody>
          <a:bodyPr wrap="square" rtlCol="0">
            <a:spAutoFit/>
          </a:bodyPr>
          <a:lstStyle>
            <a:defPPr>
              <a:defRPr lang="en-US"/>
            </a:defPPr>
            <a:lvl1pPr algn="ctr">
              <a:lnSpc>
                <a:spcPts val="800"/>
              </a:lnSpc>
              <a:defRPr sz="1000"/>
            </a:lvl1pPr>
          </a:lstStyle>
          <a:p>
            <a:pPr>
              <a:lnSpc>
                <a:spcPct val="100000"/>
              </a:lnSpc>
            </a:pPr>
            <a:r>
              <a:rPr lang="en-US" sz="1467">
                <a:latin typeface="Calibri" panose="020F0502020204030204" pitchFamily="34" charset="0"/>
                <a:cs typeface="Arial" panose="020B0604020202020204" pitchFamily="34" charset="0"/>
              </a:rPr>
              <a:t>Attacker finds unprotected Kubernetes console and copies the keys</a:t>
            </a:r>
          </a:p>
        </p:txBody>
      </p:sp>
      <p:sp>
        <p:nvSpPr>
          <p:cNvPr id="19" name="TextBox 18"/>
          <p:cNvSpPr txBox="1"/>
          <p:nvPr/>
        </p:nvSpPr>
        <p:spPr>
          <a:xfrm>
            <a:off x="3477856" y="4989249"/>
            <a:ext cx="1404644" cy="1221168"/>
          </a:xfrm>
          <a:prstGeom prst="rect">
            <a:avLst/>
          </a:prstGeom>
          <a:noFill/>
          <a:ln>
            <a:noFill/>
          </a:ln>
        </p:spPr>
        <p:txBody>
          <a:bodyPr wrap="square" rtlCol="0">
            <a:spAutoFit/>
          </a:bodyPr>
          <a:lstStyle>
            <a:defPPr>
              <a:defRPr lang="en-US"/>
            </a:defPPr>
            <a:lvl1pPr algn="ctr">
              <a:lnSpc>
                <a:spcPts val="800"/>
              </a:lnSpc>
              <a:defRPr sz="1000"/>
            </a:lvl1pPr>
          </a:lstStyle>
          <a:p>
            <a:pPr>
              <a:lnSpc>
                <a:spcPct val="100000"/>
              </a:lnSpc>
            </a:pPr>
            <a:r>
              <a:rPr lang="en-US" sz="1467">
                <a:latin typeface="Calibri" panose="020F0502020204030204" pitchFamily="34" charset="0"/>
                <a:cs typeface="Arial" panose="020B0604020202020204" pitchFamily="34" charset="0"/>
              </a:rPr>
              <a:t>DevOps engineer places AWS access keys in Kubernetes</a:t>
            </a:r>
          </a:p>
        </p:txBody>
      </p:sp>
      <p:cxnSp>
        <p:nvCxnSpPr>
          <p:cNvPr id="20" name="Straight Arrow Connector 19"/>
          <p:cNvCxnSpPr/>
          <p:nvPr/>
        </p:nvCxnSpPr>
        <p:spPr>
          <a:xfrm flipV="1">
            <a:off x="5079651" y="5304922"/>
            <a:ext cx="797947" cy="141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3490487" y="2265382"/>
            <a:ext cx="986996" cy="942681"/>
          </a:xfrm>
          <a:prstGeom prst="rect">
            <a:avLst/>
          </a:prstGeom>
        </p:spPr>
      </p:pic>
      <p:pic>
        <p:nvPicPr>
          <p:cNvPr id="23" name="Picture 22" descr="bitcoin min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2151" y="3517291"/>
            <a:ext cx="1584960" cy="1417771"/>
          </a:xfrm>
          <a:prstGeom prst="rect">
            <a:avLst/>
          </a:prstGeom>
        </p:spPr>
      </p:pic>
      <p:sp>
        <p:nvSpPr>
          <p:cNvPr id="24" name="TextBox 23"/>
          <p:cNvSpPr txBox="1"/>
          <p:nvPr/>
        </p:nvSpPr>
        <p:spPr>
          <a:xfrm>
            <a:off x="9357194" y="4910909"/>
            <a:ext cx="1548761" cy="1221168"/>
          </a:xfrm>
          <a:prstGeom prst="rect">
            <a:avLst/>
          </a:prstGeom>
          <a:noFill/>
          <a:ln>
            <a:noFill/>
          </a:ln>
        </p:spPr>
        <p:txBody>
          <a:bodyPr wrap="square" rtlCol="0">
            <a:spAutoFit/>
          </a:bodyPr>
          <a:lstStyle>
            <a:defPPr>
              <a:defRPr lang="en-US"/>
            </a:defPPr>
            <a:lvl1pPr algn="ctr">
              <a:lnSpc>
                <a:spcPts val="800"/>
              </a:lnSpc>
              <a:defRPr sz="1000"/>
            </a:lvl1pPr>
          </a:lstStyle>
          <a:p>
            <a:pPr>
              <a:lnSpc>
                <a:spcPct val="100000"/>
              </a:lnSpc>
            </a:pPr>
            <a:r>
              <a:rPr lang="en-US" sz="1467">
                <a:latin typeface="Calibri" panose="020F0502020204030204" pitchFamily="34" charset="0"/>
                <a:cs typeface="Arial" panose="020B0604020202020204" pitchFamily="34" charset="0"/>
              </a:rPr>
              <a:t>Attacker uses keys to install cryptocurrency mining software in cloud</a:t>
            </a:r>
          </a:p>
        </p:txBody>
      </p:sp>
      <p:pic>
        <p:nvPicPr>
          <p:cNvPr id="25" name="Picture 24"/>
          <p:cNvPicPr>
            <a:picLocks noChangeAspect="1"/>
          </p:cNvPicPr>
          <p:nvPr/>
        </p:nvPicPr>
        <p:blipFill>
          <a:blip r:embed="rId6"/>
          <a:stretch>
            <a:fillRect/>
          </a:stretch>
        </p:blipFill>
        <p:spPr>
          <a:xfrm>
            <a:off x="6514557" y="3262611"/>
            <a:ext cx="424471" cy="675819"/>
          </a:xfrm>
          <a:prstGeom prst="rect">
            <a:avLst/>
          </a:prstGeom>
        </p:spPr>
      </p:pic>
      <p:pic>
        <p:nvPicPr>
          <p:cNvPr id="26" name="Picture 25"/>
          <p:cNvPicPr>
            <a:picLocks noChangeAspect="1"/>
          </p:cNvPicPr>
          <p:nvPr/>
        </p:nvPicPr>
        <p:blipFill>
          <a:blip r:embed="rId7"/>
          <a:stretch>
            <a:fillRect/>
          </a:stretch>
        </p:blipFill>
        <p:spPr>
          <a:xfrm>
            <a:off x="3394470" y="3273451"/>
            <a:ext cx="1259840" cy="1259840"/>
          </a:xfrm>
          <a:prstGeom prst="rect">
            <a:avLst/>
          </a:prstGeom>
        </p:spPr>
      </p:pic>
      <p:pic>
        <p:nvPicPr>
          <p:cNvPr id="27" name="Picture 26"/>
          <p:cNvPicPr>
            <a:picLocks noChangeAspect="1"/>
          </p:cNvPicPr>
          <p:nvPr/>
        </p:nvPicPr>
        <p:blipFill>
          <a:blip r:embed="rId7"/>
          <a:stretch>
            <a:fillRect/>
          </a:stretch>
        </p:blipFill>
        <p:spPr>
          <a:xfrm>
            <a:off x="983163" y="3300545"/>
            <a:ext cx="1259840" cy="1259840"/>
          </a:xfrm>
          <a:prstGeom prst="rect">
            <a:avLst/>
          </a:prstGeom>
        </p:spPr>
      </p:pic>
      <p:sp>
        <p:nvSpPr>
          <p:cNvPr id="28" name="TextBox 27"/>
          <p:cNvSpPr txBox="1"/>
          <p:nvPr/>
        </p:nvSpPr>
        <p:spPr>
          <a:xfrm>
            <a:off x="998815" y="4935062"/>
            <a:ext cx="1404644" cy="1221168"/>
          </a:xfrm>
          <a:prstGeom prst="rect">
            <a:avLst/>
          </a:prstGeom>
          <a:noFill/>
          <a:ln>
            <a:noFill/>
          </a:ln>
        </p:spPr>
        <p:txBody>
          <a:bodyPr wrap="square" rtlCol="0">
            <a:spAutoFit/>
          </a:bodyPr>
          <a:lstStyle>
            <a:defPPr>
              <a:defRPr lang="en-US"/>
            </a:defPPr>
            <a:lvl1pPr algn="ctr">
              <a:lnSpc>
                <a:spcPts val="800"/>
              </a:lnSpc>
              <a:defRPr sz="1000"/>
            </a:lvl1pPr>
          </a:lstStyle>
          <a:p>
            <a:pPr>
              <a:lnSpc>
                <a:spcPct val="100000"/>
              </a:lnSpc>
            </a:pPr>
            <a:r>
              <a:rPr lang="en-US" sz="1467">
                <a:latin typeface="Calibri" panose="020F0502020204030204" pitchFamily="34" charset="0"/>
                <a:cs typeface="Arial" panose="020B0604020202020204" pitchFamily="34" charset="0"/>
              </a:rPr>
              <a:t>Kubernetes is configured to not require a password for console access</a:t>
            </a:r>
          </a:p>
        </p:txBody>
      </p:sp>
      <p:cxnSp>
        <p:nvCxnSpPr>
          <p:cNvPr id="29" name="Straight Arrow Connector 28"/>
          <p:cNvCxnSpPr/>
          <p:nvPr/>
        </p:nvCxnSpPr>
        <p:spPr>
          <a:xfrm flipV="1">
            <a:off x="2559971" y="5223642"/>
            <a:ext cx="797947" cy="141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open-lock_318-42566.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1137" y="4093025"/>
            <a:ext cx="514773" cy="514773"/>
          </a:xfrm>
          <a:prstGeom prst="rect">
            <a:avLst/>
          </a:prstGeom>
        </p:spPr>
      </p:pic>
    </p:spTree>
    <p:extLst>
      <p:ext uri="{BB962C8B-B14F-4D97-AF65-F5344CB8AC3E}">
        <p14:creationId xmlns:p14="http://schemas.microsoft.com/office/powerpoint/2010/main" val="106182457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Problem: embedded secrets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b="16850"/>
          <a:stretch/>
        </p:blipFill>
        <p:spPr>
          <a:xfrm>
            <a:off x="554310" y="1407331"/>
            <a:ext cx="11083379" cy="4953536"/>
          </a:xfrm>
          <a:prstGeom prst="rect">
            <a:avLst/>
          </a:prstGeom>
        </p:spPr>
      </p:pic>
      <p:sp>
        <p:nvSpPr>
          <p:cNvPr id="6" name="Rectangle 5">
            <a:extLst>
              <a:ext uri="{FF2B5EF4-FFF2-40B4-BE49-F238E27FC236}">
                <a16:creationId xmlns:a16="http://schemas.microsoft.com/office/drawing/2014/main" id="{F91FD645-FA8E-1B40-A441-95714F7C6250}"/>
              </a:ext>
            </a:extLst>
          </p:cNvPr>
          <p:cNvSpPr/>
          <p:nvPr/>
        </p:nvSpPr>
        <p:spPr>
          <a:xfrm>
            <a:off x="2080519" y="3228108"/>
            <a:ext cx="9113953" cy="10555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a:solidFill>
                <a:schemeClr val="bg1"/>
              </a:solidFill>
              <a:ea typeface="Proxima Nova" charset="0"/>
              <a:cs typeface="Proxima Nova" charset="0"/>
            </a:endParaRPr>
          </a:p>
        </p:txBody>
      </p:sp>
    </p:spTree>
    <p:extLst>
      <p:ext uri="{BB962C8B-B14F-4D97-AF65-F5344CB8AC3E}">
        <p14:creationId xmlns:p14="http://schemas.microsoft.com/office/powerpoint/2010/main" val="29108937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p:cNvSpPr/>
          <p:nvPr>
            <p:custDataLst>
              <p:tags r:id="rId1"/>
            </p:custDataLst>
          </p:nvPr>
        </p:nvSpPr>
        <p:spPr>
          <a:xfrm>
            <a:off x="8610345" y="1484798"/>
            <a:ext cx="2280227" cy="4577267"/>
          </a:xfrm>
          <a:prstGeom prst="rect">
            <a:avLst/>
          </a:prstGeom>
          <a:solidFill>
            <a:schemeClr val="bg1">
              <a:lumMod val="95000"/>
            </a:schemeClr>
          </a:solid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TextBox 156"/>
          <p:cNvSpPr txBox="1"/>
          <p:nvPr/>
        </p:nvSpPr>
        <p:spPr>
          <a:xfrm>
            <a:off x="8742836" y="4396166"/>
            <a:ext cx="1064428" cy="405383"/>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Network Devices</a:t>
            </a:r>
            <a:endParaRPr lang="he-IL" sz="1000" b="1">
              <a:latin typeface="Arial" panose="020B0604020202020204" pitchFamily="34" charset="0"/>
              <a:cs typeface="Arial" panose="020B0604020202020204" pitchFamily="34" charset="0"/>
            </a:endParaRPr>
          </a:p>
        </p:txBody>
      </p:sp>
      <p:sp>
        <p:nvSpPr>
          <p:cNvPr id="158" name="TextBox 157"/>
          <p:cNvSpPr txBox="1"/>
          <p:nvPr/>
        </p:nvSpPr>
        <p:spPr>
          <a:xfrm>
            <a:off x="8767009" y="2568356"/>
            <a:ext cx="869713" cy="251494"/>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Servers</a:t>
            </a:r>
            <a:endParaRPr lang="he-IL" sz="1000" b="1">
              <a:latin typeface="Arial" panose="020B0604020202020204" pitchFamily="34" charset="0"/>
              <a:cs typeface="Arial" panose="020B0604020202020204" pitchFamily="34" charset="0"/>
            </a:endParaRPr>
          </a:p>
        </p:txBody>
      </p:sp>
      <p:sp>
        <p:nvSpPr>
          <p:cNvPr id="159" name="TextBox 158"/>
          <p:cNvSpPr txBox="1"/>
          <p:nvPr/>
        </p:nvSpPr>
        <p:spPr>
          <a:xfrm>
            <a:off x="9661467" y="2568356"/>
            <a:ext cx="1132541" cy="251494"/>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Cloud /PaaS</a:t>
            </a:r>
            <a:endParaRPr lang="he-IL" sz="1000" b="1">
              <a:latin typeface="Arial" panose="020B0604020202020204" pitchFamily="34" charset="0"/>
              <a:cs typeface="Arial" panose="020B0604020202020204" pitchFamily="34" charset="0"/>
            </a:endParaRPr>
          </a:p>
        </p:txBody>
      </p:sp>
      <p:sp>
        <p:nvSpPr>
          <p:cNvPr id="160" name="TextBox 159"/>
          <p:cNvSpPr txBox="1"/>
          <p:nvPr/>
        </p:nvSpPr>
        <p:spPr>
          <a:xfrm>
            <a:off x="8726168" y="3477515"/>
            <a:ext cx="1087141" cy="251494"/>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Databases</a:t>
            </a:r>
            <a:endParaRPr lang="he-IL" sz="1000" b="1">
              <a:latin typeface="Arial" panose="020B0604020202020204" pitchFamily="34" charset="0"/>
              <a:cs typeface="Arial" panose="020B0604020202020204" pitchFamily="34" charset="0"/>
            </a:endParaRPr>
          </a:p>
        </p:txBody>
      </p:sp>
      <p:sp>
        <p:nvSpPr>
          <p:cNvPr id="161" name="TextBox 160"/>
          <p:cNvSpPr txBox="1"/>
          <p:nvPr/>
        </p:nvSpPr>
        <p:spPr>
          <a:xfrm>
            <a:off x="9655319" y="3475726"/>
            <a:ext cx="1219860" cy="251494"/>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Applications</a:t>
            </a:r>
            <a:endParaRPr lang="he-IL" sz="1000" b="1">
              <a:latin typeface="Arial" panose="020B0604020202020204" pitchFamily="34" charset="0"/>
              <a:cs typeface="Arial" panose="020B0604020202020204" pitchFamily="34" charset="0"/>
            </a:endParaRPr>
          </a:p>
        </p:txBody>
      </p:sp>
      <p:sp>
        <p:nvSpPr>
          <p:cNvPr id="162" name="TextBox 161"/>
          <p:cNvSpPr txBox="1"/>
          <p:nvPr/>
        </p:nvSpPr>
        <p:spPr>
          <a:xfrm>
            <a:off x="9663881" y="4384544"/>
            <a:ext cx="1202366" cy="405383"/>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Security Appliances</a:t>
            </a:r>
            <a:endParaRPr lang="he-IL" sz="1000" b="1">
              <a:latin typeface="Arial" panose="020B0604020202020204" pitchFamily="34" charset="0"/>
              <a:cs typeface="Arial" panose="020B0604020202020204" pitchFamily="34" charset="0"/>
            </a:endParaRPr>
          </a:p>
        </p:txBody>
      </p:sp>
      <p:sp>
        <p:nvSpPr>
          <p:cNvPr id="163" name="TextBox 162"/>
          <p:cNvSpPr txBox="1"/>
          <p:nvPr/>
        </p:nvSpPr>
        <p:spPr>
          <a:xfrm>
            <a:off x="8813321" y="5448638"/>
            <a:ext cx="945948" cy="405383"/>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Websites/ Web Apps</a:t>
            </a:r>
            <a:endParaRPr lang="he-IL" sz="1000" b="1">
              <a:latin typeface="Arial" panose="020B0604020202020204" pitchFamily="34" charset="0"/>
              <a:cs typeface="Arial" panose="020B0604020202020204" pitchFamily="34" charset="0"/>
            </a:endParaRPr>
          </a:p>
        </p:txBody>
      </p:sp>
      <p:sp>
        <p:nvSpPr>
          <p:cNvPr id="164" name="TextBox 163"/>
          <p:cNvSpPr txBox="1"/>
          <p:nvPr/>
        </p:nvSpPr>
        <p:spPr>
          <a:xfrm>
            <a:off x="9710680" y="5459204"/>
            <a:ext cx="1157286" cy="405383"/>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Cloud Infrastructure</a:t>
            </a:r>
            <a:endParaRPr lang="he-IL" sz="1000" b="1">
              <a:latin typeface="Arial" panose="020B0604020202020204" pitchFamily="34" charset="0"/>
              <a:cs typeface="Arial" panose="020B0604020202020204" pitchFamily="34" charset="0"/>
            </a:endParaRPr>
          </a:p>
        </p:txBody>
      </p:sp>
      <p:sp>
        <p:nvSpPr>
          <p:cNvPr id="147" name="TextBox 146"/>
          <p:cNvSpPr txBox="1"/>
          <p:nvPr/>
        </p:nvSpPr>
        <p:spPr>
          <a:xfrm>
            <a:off x="8527970" y="1471126"/>
            <a:ext cx="2454767" cy="307777"/>
          </a:xfrm>
          <a:prstGeom prst="rect">
            <a:avLst/>
          </a:prstGeom>
          <a:noFill/>
        </p:spPr>
        <p:txBody>
          <a:bodyPr wrap="square" rtlCol="0">
            <a:spAutoFit/>
          </a:bodyPr>
          <a:lstStyle/>
          <a:p>
            <a:pPr algn="ctr"/>
            <a:r>
              <a:rPr lang="en-US" sz="1400" b="1">
                <a:latin typeface="Arial" panose="020B0604020202020204" pitchFamily="34" charset="0"/>
                <a:cs typeface="Arial" pitchFamily="34" charset="0"/>
              </a:rPr>
              <a:t>Enterprise Resources</a:t>
            </a:r>
          </a:p>
        </p:txBody>
      </p:sp>
      <p:pic>
        <p:nvPicPr>
          <p:cNvPr id="148" name="Picture 147"/>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9032205" y="2946570"/>
            <a:ext cx="497738" cy="471992"/>
          </a:xfrm>
          <a:prstGeom prst="rect">
            <a:avLst/>
          </a:prstGeom>
        </p:spPr>
      </p:pic>
      <p:pic>
        <p:nvPicPr>
          <p:cNvPr id="150" name="Picture 149"/>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0035221" y="3888114"/>
            <a:ext cx="530468" cy="530462"/>
          </a:xfrm>
          <a:prstGeom prst="rect">
            <a:avLst/>
          </a:prstGeom>
          <a:noFill/>
        </p:spPr>
      </p:pic>
      <p:pic>
        <p:nvPicPr>
          <p:cNvPr id="151" name="Picture 150"/>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968559" y="3800747"/>
            <a:ext cx="546220" cy="518062"/>
          </a:xfrm>
          <a:prstGeom prst="rect">
            <a:avLst/>
          </a:prstGeom>
        </p:spPr>
      </p:pic>
      <p:pic>
        <p:nvPicPr>
          <p:cNvPr id="152" name="Picture 151"/>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8956759" y="2048567"/>
            <a:ext cx="539404" cy="401158"/>
          </a:xfrm>
          <a:prstGeom prst="rect">
            <a:avLst/>
          </a:prstGeom>
        </p:spPr>
      </p:pic>
      <p:pic>
        <p:nvPicPr>
          <p:cNvPr id="153" name="Picture 152"/>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10045151" y="4923750"/>
            <a:ext cx="539404" cy="539402"/>
          </a:xfrm>
          <a:prstGeom prst="rect">
            <a:avLst/>
          </a:prstGeom>
        </p:spPr>
      </p:pic>
      <p:pic>
        <p:nvPicPr>
          <p:cNvPr id="154"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004832" y="4920324"/>
            <a:ext cx="556910" cy="591358"/>
          </a:xfrm>
          <a:prstGeom prst="rect">
            <a:avLst/>
          </a:prstGeom>
          <a:noFill/>
        </p:spPr>
      </p:pic>
      <p:pic>
        <p:nvPicPr>
          <p:cNvPr id="155" name="Picture 25"/>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961758" y="3013311"/>
            <a:ext cx="531162" cy="443300"/>
          </a:xfrm>
          <a:prstGeom prst="rect">
            <a:avLst/>
          </a:prstGeom>
          <a:noFill/>
        </p:spPr>
      </p:pic>
      <p:sp>
        <p:nvSpPr>
          <p:cNvPr id="3" name="Title 2"/>
          <p:cNvSpPr>
            <a:spLocks noGrp="1"/>
          </p:cNvSpPr>
          <p:nvPr>
            <p:ph type="title"/>
          </p:nvPr>
        </p:nvSpPr>
        <p:spPr>
          <a:xfrm>
            <a:off x="329852" y="327666"/>
            <a:ext cx="10062656" cy="716544"/>
          </a:xfrm>
        </p:spPr>
        <p:txBody>
          <a:bodyPr>
            <a:normAutofit fontScale="90000"/>
          </a:bodyPr>
          <a:lstStyle/>
          <a:p>
            <a:r>
              <a:rPr lang="en-US">
                <a:solidFill>
                  <a:schemeClr val="tx2"/>
                </a:solidFill>
                <a:latin typeface="Arial" panose="020B0604020202020204" pitchFamily="34" charset="0"/>
                <a:ea typeface="Ropa Sans"/>
                <a:cs typeface="Arial" panose="020B0604020202020204" pitchFamily="34" charset="0"/>
                <a:sym typeface="Ropa Sans"/>
              </a:rPr>
              <a:t>Application Access Manager to Secure Applications</a:t>
            </a:r>
            <a:endParaRPr lang="en-US" cap="none"/>
          </a:p>
        </p:txBody>
      </p:sp>
      <p:cxnSp>
        <p:nvCxnSpPr>
          <p:cNvPr id="78" name="Straight Arrow Connector 77"/>
          <p:cNvCxnSpPr/>
          <p:nvPr/>
        </p:nvCxnSpPr>
        <p:spPr>
          <a:xfrm rot="10800000" flipV="1">
            <a:off x="6610118" y="1978929"/>
            <a:ext cx="0" cy="640080"/>
          </a:xfrm>
          <a:prstGeom prst="straightConnector1">
            <a:avLst/>
          </a:prstGeom>
          <a:noFill/>
          <a:ln w="25400" cap="flat" cmpd="sng" algn="ctr">
            <a:solidFill>
              <a:srgbClr val="224982"/>
            </a:solidFill>
            <a:prstDash val="solid"/>
            <a:tailEnd type="arrow"/>
          </a:ln>
          <a:effectLst/>
        </p:spPr>
      </p:cxnSp>
      <p:graphicFrame>
        <p:nvGraphicFramePr>
          <p:cNvPr id="79" name="Table 78"/>
          <p:cNvGraphicFramePr>
            <a:graphicFrameLocks noGrp="1"/>
          </p:cNvGraphicFramePr>
          <p:nvPr/>
        </p:nvGraphicFramePr>
        <p:xfrm>
          <a:off x="632757" y="1484796"/>
          <a:ext cx="3710442" cy="4671792"/>
        </p:xfrm>
        <a:graphic>
          <a:graphicData uri="http://schemas.openxmlformats.org/drawingml/2006/table">
            <a:tbl>
              <a:tblPr firstRow="1" bandRow="1">
                <a:tableStyleId>{10A1B5D5-9B99-4C35-A422-299274C87663}</a:tableStyleId>
              </a:tblPr>
              <a:tblGrid>
                <a:gridCol w="1708065">
                  <a:extLst>
                    <a:ext uri="{9D8B030D-6E8A-4147-A177-3AD203B41FA5}">
                      <a16:colId xmlns:a16="http://schemas.microsoft.com/office/drawing/2014/main" val="20000"/>
                    </a:ext>
                  </a:extLst>
                </a:gridCol>
                <a:gridCol w="2002377">
                  <a:extLst>
                    <a:ext uri="{9D8B030D-6E8A-4147-A177-3AD203B41FA5}">
                      <a16:colId xmlns:a16="http://schemas.microsoft.com/office/drawing/2014/main" val="20001"/>
                    </a:ext>
                  </a:extLst>
                </a:gridCol>
              </a:tblGrid>
              <a:tr h="30632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en-US" sz="1400" dirty="0"/>
                        <a:t>Type</a:t>
                      </a:r>
                    </a:p>
                  </a:txBody>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en-US" sz="1400"/>
                        <a:t>System</a:t>
                      </a:r>
                    </a:p>
                  </a:txBody>
                  <a:tcPr/>
                </a:tc>
                <a:extLst>
                  <a:ext uri="{0D108BD9-81ED-4DB2-BD59-A6C34878D82A}">
                    <a16:rowId xmlns:a16="http://schemas.microsoft.com/office/drawing/2014/main" val="10000"/>
                  </a:ext>
                </a:extLst>
              </a:tr>
              <a:tr h="545684">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t>Application Servers</a:t>
                      </a:r>
                      <a:endParaRPr lang="he-IL" sz="1400" b="1" kern="1200" dirty="0">
                        <a:solidFill>
                          <a:schemeClr val="dk1"/>
                        </a:solidFill>
                        <a:latin typeface="+mn-lt"/>
                        <a:ea typeface="+mn-ea"/>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endParaRPr lang="en-US" sz="1100" b="1">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545684">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r>
                        <a:rPr lang="en-US" sz="1400"/>
                        <a:t>CI/CD Tools Chains</a:t>
                      </a:r>
                      <a:endParaRPr lang="en-US" sz="1400" b="1">
                        <a:latin typeface="+mn-lt"/>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endParaRPr lang="en-US" sz="1100" b="1">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545684">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r>
                        <a:rPr lang="en-US" sz="1400" dirty="0"/>
                        <a:t>Container Platforms /PaaS</a:t>
                      </a:r>
                      <a:endParaRPr lang="en-US" sz="1400" b="1" dirty="0">
                        <a:latin typeface="+mn-lt"/>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endParaRPr lang="en-US" sz="1100" b="1">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54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SDKs &amp;</a:t>
                      </a:r>
                      <a:r>
                        <a:rPr lang="en-US" sz="1400" baseline="0" dirty="0"/>
                        <a:t> Dev. Libraries</a:t>
                      </a:r>
                      <a:endParaRPr lang="en-US" sz="1400" b="1" dirty="0">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dirty="0"/>
                        <a:t>Go,</a:t>
                      </a:r>
                      <a:r>
                        <a:rPr lang="en-US" sz="1100" kern="0" baseline="0" dirty="0"/>
                        <a:t> Java, Ruby, Python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dirty="0"/>
                        <a:t>.NET, C/C++, CLI, REST</a:t>
                      </a:r>
                      <a:endParaRPr lang="he-IL" sz="1100" b="1" kern="0" dirty="0">
                        <a:solidFill>
                          <a:srgbClr val="000000"/>
                        </a:solidFill>
                      </a:endParaRPr>
                    </a:p>
                  </a:txBody>
                  <a:tcPr anchor="ctr"/>
                </a:tc>
                <a:extLst>
                  <a:ext uri="{0D108BD9-81ED-4DB2-BD59-A6C34878D82A}">
                    <a16:rowId xmlns:a16="http://schemas.microsoft.com/office/drawing/2014/main" val="10007"/>
                  </a:ext>
                </a:extLst>
              </a:tr>
              <a:tr h="54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Multiple Platforms</a:t>
                      </a:r>
                      <a:endParaRPr lang="en-US" sz="1400" b="1" dirty="0">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dirty="0"/>
                        <a:t>Windows, *nix, </a:t>
                      </a:r>
                      <a:br>
                        <a:rPr lang="en-US" sz="1100" kern="0" dirty="0"/>
                      </a:br>
                      <a:r>
                        <a:rPr lang="en-US" sz="1100" kern="0" dirty="0" err="1"/>
                        <a:t>zOS</a:t>
                      </a:r>
                      <a:r>
                        <a:rPr lang="en-US" sz="1100" kern="0" dirty="0"/>
                        <a:t>, Cloud</a:t>
                      </a:r>
                      <a:endParaRPr lang="he-IL" sz="1100" b="1" kern="0" dirty="0">
                        <a:solidFill>
                          <a:srgbClr val="000000"/>
                        </a:solidFill>
                      </a:endParaRPr>
                    </a:p>
                  </a:txBody>
                  <a:tcPr anchor="ctr"/>
                </a:tc>
                <a:extLst>
                  <a:ext uri="{0D108BD9-81ED-4DB2-BD59-A6C34878D82A}">
                    <a16:rowId xmlns:a16="http://schemas.microsoft.com/office/drawing/2014/main" val="10008"/>
                  </a:ext>
                </a:extLst>
              </a:tr>
              <a:tr h="54568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RPA</a:t>
                      </a:r>
                      <a:endParaRPr lang="en-US" sz="1400" b="1" dirty="0">
                        <a:latin typeface="+mn-lt"/>
                        <a:cs typeface="Arial" panose="020B0604020202020204" pitchFamily="34" charset="0"/>
                      </a:endParaRPr>
                    </a:p>
                  </a:txBody>
                  <a:tcPr anchor="ctr"/>
                </a:tc>
                <a:tc>
                  <a:txBody>
                    <a:bodyPr/>
                    <a:lstStyle/>
                    <a:p>
                      <a:pPr algn="ctr"/>
                      <a:endParaRPr lang="en-US" sz="1100" b="1">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9"/>
                  </a:ext>
                </a:extLst>
              </a:tr>
              <a:tr h="545684">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1400" dirty="0"/>
                        <a:t>Security Tools</a:t>
                      </a:r>
                      <a:endParaRPr lang="en-US" sz="1400" b="1" dirty="0">
                        <a:solidFill>
                          <a:schemeClr val="accent5">
                            <a:lumMod val="50000"/>
                          </a:schemeClr>
                        </a:solidFill>
                        <a:latin typeface="+mn-lt"/>
                        <a:cs typeface="Arial"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10"/>
                  </a:ext>
                </a:extLst>
              </a:tr>
              <a:tr h="545684">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1400" dirty="0"/>
                        <a:t>Other Third Party Applications</a:t>
                      </a:r>
                      <a:endParaRPr lang="en-US" sz="1400" b="1" dirty="0">
                        <a:solidFill>
                          <a:schemeClr val="accent5">
                            <a:lumMod val="50000"/>
                          </a:schemeClr>
                        </a:solidFill>
                        <a:latin typeface="+mn-lt"/>
                        <a:cs typeface="Arial"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C3 alliance partners solution with built in AAM integration</a:t>
                      </a:r>
                      <a:endParaRPr lang="en-US" sz="11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11"/>
                  </a:ext>
                </a:extLst>
              </a:tr>
            </a:tbl>
          </a:graphicData>
        </a:graphic>
      </p:graphicFrame>
      <p:sp>
        <p:nvSpPr>
          <p:cNvPr id="81" name="TextBox 80"/>
          <p:cNvSpPr txBox="1"/>
          <p:nvPr/>
        </p:nvSpPr>
        <p:spPr>
          <a:xfrm>
            <a:off x="632756" y="1115466"/>
            <a:ext cx="3695219" cy="369332"/>
          </a:xfrm>
          <a:prstGeom prst="rect">
            <a:avLst/>
          </a:prstGeom>
          <a:noFill/>
        </p:spPr>
        <p:txBody>
          <a:bodyPr wrap="square" rtlCol="0">
            <a:spAutoFit/>
          </a:bodyPr>
          <a:lstStyle/>
          <a:p>
            <a:pPr algn="ctr" defTabSz="457189"/>
            <a:r>
              <a:rPr lang="en-US">
                <a:solidFill>
                  <a:srgbClr val="000000"/>
                </a:solidFill>
                <a:latin typeface="Calibri"/>
                <a:cs typeface="Arial" pitchFamily="34" charset="0"/>
              </a:rPr>
              <a:t>Application Examples</a:t>
            </a:r>
          </a:p>
        </p:txBody>
      </p:sp>
      <p:grpSp>
        <p:nvGrpSpPr>
          <p:cNvPr id="91" name="Group 90"/>
          <p:cNvGrpSpPr/>
          <p:nvPr/>
        </p:nvGrpSpPr>
        <p:grpSpPr>
          <a:xfrm>
            <a:off x="4309866" y="3951383"/>
            <a:ext cx="4307070" cy="880491"/>
            <a:chOff x="2374770" y="3462997"/>
            <a:chExt cx="4307070" cy="880490"/>
          </a:xfrm>
        </p:grpSpPr>
        <p:sp>
          <p:nvSpPr>
            <p:cNvPr id="92" name="Right Arrow 91"/>
            <p:cNvSpPr/>
            <p:nvPr/>
          </p:nvSpPr>
          <p:spPr>
            <a:xfrm>
              <a:off x="2374770" y="3702920"/>
              <a:ext cx="4307070" cy="213652"/>
            </a:xfrm>
            <a:prstGeom prst="rightArrow">
              <a:avLst/>
            </a:prstGeom>
            <a:solidFill>
              <a:schemeClr val="bg2">
                <a:lumMod val="75000"/>
              </a:schemeClr>
            </a:solidFill>
            <a:ln w="12700" cap="flat" cmpd="sng" algn="ctr">
              <a:noFill/>
              <a:prstDash val="solid"/>
            </a:ln>
            <a:effectLst/>
          </p:spPr>
          <p:txBody>
            <a:bodyPr rtlCol="0" anchor="ctr"/>
            <a:lstStyle/>
            <a:p>
              <a:pPr algn="ctr" defTabSz="457189">
                <a:defRPr/>
              </a:pPr>
              <a:endParaRPr lang="en-US" kern="0">
                <a:solidFill>
                  <a:srgbClr val="FFFFFF"/>
                </a:solidFill>
                <a:latin typeface="Calibri"/>
                <a:ea typeface=""/>
                <a:cs typeface=""/>
              </a:endParaRPr>
            </a:p>
          </p:txBody>
        </p:sp>
        <p:sp>
          <p:nvSpPr>
            <p:cNvPr id="93" name="Rectangle 63"/>
            <p:cNvSpPr>
              <a:spLocks noChangeArrowheads="1"/>
            </p:cNvSpPr>
            <p:nvPr/>
          </p:nvSpPr>
          <p:spPr bwMode="auto">
            <a:xfrm>
              <a:off x="3039290" y="3462997"/>
              <a:ext cx="2828109" cy="880490"/>
            </a:xfrm>
            <a:prstGeom prst="rect">
              <a:avLst/>
            </a:prstGeom>
            <a:solidFill>
              <a:srgbClr val="FFFFFF"/>
            </a:solidFill>
            <a:ln w="28575" cap="flat" cmpd="sng" algn="ctr">
              <a:solidFill>
                <a:srgbClr val="000000"/>
              </a:solidFill>
              <a:prstDash val="solid"/>
              <a:headEnd/>
              <a:tailEnd/>
            </a:ln>
            <a:effectLst/>
          </p:spPr>
          <p:txBody>
            <a:bodyPr wrap="none" anchor="ctr"/>
            <a:lstStyle/>
            <a:p>
              <a:pPr defTabSz="457189" eaLnBrk="0" fontAlgn="base" hangingPunct="0">
                <a:spcBef>
                  <a:spcPct val="0"/>
                </a:spcBef>
                <a:spcAft>
                  <a:spcPct val="0"/>
                </a:spcAft>
                <a:defRPr/>
              </a:pPr>
              <a:r>
                <a:rPr lang="en-US" sz="1000" b="1" kern="0" dirty="0" err="1">
                  <a:solidFill>
                    <a:srgbClr val="FF0000"/>
                  </a:solidFill>
                  <a:ea typeface=""/>
                  <a:cs typeface="Arial" panose="020B0604020202020204" pitchFamily="34" charset="0"/>
                </a:rPr>
                <a:t>UserName</a:t>
              </a:r>
              <a:r>
                <a:rPr lang="en-US" sz="1000" b="1" kern="0" dirty="0">
                  <a:solidFill>
                    <a:srgbClr val="FF0000"/>
                  </a:solidFill>
                  <a:ea typeface=""/>
                  <a:cs typeface="Arial" panose="020B0604020202020204" pitchFamily="34" charset="0"/>
                </a:rPr>
                <a:t> = “app”</a:t>
              </a:r>
            </a:p>
            <a:p>
              <a:pPr defTabSz="457189" eaLnBrk="0" fontAlgn="base" hangingPunct="0">
                <a:spcBef>
                  <a:spcPct val="0"/>
                </a:spcBef>
                <a:spcAft>
                  <a:spcPct val="0"/>
                </a:spcAft>
                <a:defRPr/>
              </a:pPr>
              <a:r>
                <a:rPr lang="en-US" sz="1000" b="1" kern="0" dirty="0">
                  <a:solidFill>
                    <a:srgbClr val="FF0000"/>
                  </a:solidFill>
                  <a:ea typeface=""/>
                  <a:cs typeface="Arial" panose="020B0604020202020204" pitchFamily="34" charset="0"/>
                </a:rPr>
                <a:t>Password = “y7qeF$1”</a:t>
              </a:r>
            </a:p>
            <a:p>
              <a:pPr defTabSz="457189" eaLnBrk="0" fontAlgn="base" hangingPunct="0">
                <a:spcBef>
                  <a:spcPct val="0"/>
                </a:spcBef>
                <a:spcAft>
                  <a:spcPct val="0"/>
                </a:spcAft>
                <a:defRPr/>
              </a:pPr>
              <a:r>
                <a:rPr lang="en-US" sz="1000" b="1" kern="0" dirty="0">
                  <a:solidFill>
                    <a:srgbClr val="FF0000"/>
                  </a:solidFill>
                  <a:ea typeface=""/>
                  <a:cs typeface="Arial" panose="020B0604020202020204" pitchFamily="34" charset="0"/>
                </a:rPr>
                <a:t>Host = “10.10.3.56”</a:t>
              </a:r>
            </a:p>
            <a:p>
              <a:pPr defTabSz="457189" eaLnBrk="0" fontAlgn="base" hangingPunct="0">
                <a:spcBef>
                  <a:spcPct val="0"/>
                </a:spcBef>
                <a:spcAft>
                  <a:spcPct val="0"/>
                </a:spcAft>
                <a:defRPr/>
              </a:pPr>
              <a:r>
                <a:rPr lang="en-US" sz="1000" kern="0" dirty="0" err="1">
                  <a:solidFill>
                    <a:srgbClr val="000000"/>
                  </a:solidFill>
                  <a:ea typeface=""/>
                  <a:cs typeface="Arial" panose="020B0604020202020204" pitchFamily="34" charset="0"/>
                </a:rPr>
                <a:t>ConnectDatabase</a:t>
              </a:r>
              <a:r>
                <a:rPr lang="en-US" sz="1000" kern="0" dirty="0">
                  <a:solidFill>
                    <a:srgbClr val="000000"/>
                  </a:solidFill>
                  <a:ea typeface=""/>
                  <a:cs typeface="Arial" panose="020B0604020202020204" pitchFamily="34" charset="0"/>
                </a:rPr>
                <a:t>(Host, </a:t>
              </a:r>
              <a:r>
                <a:rPr lang="en-US" sz="1000" kern="0" dirty="0" err="1">
                  <a:solidFill>
                    <a:srgbClr val="000000"/>
                  </a:solidFill>
                  <a:ea typeface=""/>
                  <a:cs typeface="Arial" panose="020B0604020202020204" pitchFamily="34" charset="0"/>
                </a:rPr>
                <a:t>UserName</a:t>
              </a:r>
              <a:r>
                <a:rPr lang="en-US" sz="1000" kern="0" dirty="0">
                  <a:solidFill>
                    <a:srgbClr val="000000"/>
                  </a:solidFill>
                  <a:ea typeface=""/>
                  <a:cs typeface="Arial" panose="020B0604020202020204" pitchFamily="34" charset="0"/>
                </a:rPr>
                <a:t>, Password)</a:t>
              </a:r>
            </a:p>
          </p:txBody>
        </p:sp>
      </p:grpSp>
      <p:cxnSp>
        <p:nvCxnSpPr>
          <p:cNvPr id="94" name="Straight Arrow Connector 93"/>
          <p:cNvCxnSpPr/>
          <p:nvPr/>
        </p:nvCxnSpPr>
        <p:spPr>
          <a:xfrm flipV="1">
            <a:off x="6490142" y="1978929"/>
            <a:ext cx="0" cy="640080"/>
          </a:xfrm>
          <a:prstGeom prst="straightConnector1">
            <a:avLst/>
          </a:prstGeom>
          <a:noFill/>
          <a:ln w="25400" cap="flat" cmpd="sng" algn="ctr">
            <a:solidFill>
              <a:srgbClr val="224982"/>
            </a:solidFill>
            <a:prstDash val="solid"/>
            <a:tailEnd type="arrow"/>
          </a:ln>
          <a:effectLst/>
        </p:spPr>
      </p:cxnSp>
      <p:sp>
        <p:nvSpPr>
          <p:cNvPr id="95" name="Right Arrow 94"/>
          <p:cNvSpPr/>
          <p:nvPr/>
        </p:nvSpPr>
        <p:spPr>
          <a:xfrm>
            <a:off x="4320910" y="2966569"/>
            <a:ext cx="4273737" cy="253366"/>
          </a:xfrm>
          <a:prstGeom prst="rightArrow">
            <a:avLst/>
          </a:prstGeom>
          <a:solidFill>
            <a:schemeClr val="accent3">
              <a:lumMod val="60000"/>
              <a:lumOff val="40000"/>
            </a:schemeClr>
          </a:solidFill>
          <a:ln w="12700" cap="flat" cmpd="sng" algn="ctr">
            <a:noFill/>
            <a:prstDash val="solid"/>
          </a:ln>
          <a:effectLst/>
        </p:spPr>
        <p:txBody>
          <a:bodyPr rtlCol="0" anchor="ctr"/>
          <a:lstStyle/>
          <a:p>
            <a:pPr algn="ctr" defTabSz="457189">
              <a:defRPr/>
            </a:pPr>
            <a:endParaRPr lang="en-US" kern="0">
              <a:solidFill>
                <a:srgbClr val="FFFFFF"/>
              </a:solidFill>
              <a:latin typeface="Calibri"/>
              <a:ea typeface=""/>
              <a:cs typeface=""/>
            </a:endParaRPr>
          </a:p>
        </p:txBody>
      </p:sp>
      <p:pic>
        <p:nvPicPr>
          <p:cNvPr id="96" name="Picture 8"/>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026459" y="990662"/>
            <a:ext cx="1006073" cy="988267"/>
          </a:xfrm>
          <a:prstGeom prst="rect">
            <a:avLst/>
          </a:prstGeom>
          <a:noFill/>
          <a:ln w="9525">
            <a:noFill/>
            <a:miter lim="800000"/>
            <a:headEnd/>
            <a:tailEnd/>
          </a:ln>
        </p:spPr>
      </p:pic>
      <p:pic>
        <p:nvPicPr>
          <p:cNvPr id="97" name="Picture 38"/>
          <p:cNvPicPr>
            <a:picLocks noChangeAspect="1" noChangeArrowheads="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637920" y="1978929"/>
            <a:ext cx="421068" cy="253273"/>
          </a:xfrm>
          <a:prstGeom prst="rect">
            <a:avLst/>
          </a:prstGeom>
          <a:noFill/>
          <a:ln w="9525">
            <a:noFill/>
            <a:miter lim="800000"/>
            <a:headEnd/>
            <a:tailEnd/>
          </a:ln>
        </p:spPr>
      </p:pic>
      <p:sp>
        <p:nvSpPr>
          <p:cNvPr id="98" name="Rectangle 89"/>
          <p:cNvSpPr>
            <a:spLocks noChangeArrowheads="1"/>
          </p:cNvSpPr>
          <p:nvPr/>
        </p:nvSpPr>
        <p:spPr bwMode="auto">
          <a:xfrm>
            <a:off x="5160979" y="2629251"/>
            <a:ext cx="2844928" cy="899251"/>
          </a:xfrm>
          <a:prstGeom prst="rect">
            <a:avLst/>
          </a:prstGeom>
          <a:solidFill>
            <a:srgbClr val="FFFFFF"/>
          </a:solidFill>
          <a:ln w="28575" cap="flat" cmpd="sng" algn="ctr">
            <a:solidFill>
              <a:srgbClr val="54B847"/>
            </a:solidFill>
            <a:prstDash val="solid"/>
            <a:headEnd/>
            <a:tailEnd/>
          </a:ln>
          <a:effectLst/>
        </p:spPr>
        <p:txBody>
          <a:bodyPr wrap="none" anchor="ctr"/>
          <a:lstStyle/>
          <a:p>
            <a:pPr defTabSz="457189" eaLnBrk="0" fontAlgn="base" hangingPunct="0">
              <a:spcBef>
                <a:spcPct val="0"/>
              </a:spcBef>
              <a:spcAft>
                <a:spcPct val="0"/>
              </a:spcAft>
              <a:defRPr/>
            </a:pPr>
            <a:r>
              <a:rPr lang="en-US" sz="1000" b="1" kern="0" dirty="0" err="1">
                <a:solidFill>
                  <a:srgbClr val="000000"/>
                </a:solidFill>
                <a:ea typeface=""/>
                <a:cs typeface="Arial" panose="020B0604020202020204" pitchFamily="34" charset="0"/>
              </a:rPr>
              <a:t>UserName</a:t>
            </a:r>
            <a:r>
              <a:rPr lang="en-US" sz="1000" b="1" kern="0" dirty="0">
                <a:solidFill>
                  <a:srgbClr val="000000"/>
                </a:solidFill>
                <a:ea typeface=""/>
                <a:cs typeface="Arial" panose="020B0604020202020204" pitchFamily="34" charset="0"/>
              </a:rPr>
              <a:t> = </a:t>
            </a:r>
            <a:r>
              <a:rPr lang="en-US" sz="1000" b="1" kern="0" dirty="0" err="1">
                <a:solidFill>
                  <a:srgbClr val="000000"/>
                </a:solidFill>
                <a:ea typeface=""/>
                <a:cs typeface="Arial" panose="020B0604020202020204" pitchFamily="34" charset="0"/>
              </a:rPr>
              <a:t>GetUserName</a:t>
            </a:r>
            <a:r>
              <a:rPr lang="en-US" sz="1000" b="1" kern="0" dirty="0">
                <a:solidFill>
                  <a:srgbClr val="000000"/>
                </a:solidFill>
                <a:ea typeface=""/>
                <a:cs typeface="Arial" panose="020B0604020202020204" pitchFamily="34" charset="0"/>
              </a:rPr>
              <a:t>()</a:t>
            </a:r>
          </a:p>
          <a:p>
            <a:pPr defTabSz="457189" eaLnBrk="0" fontAlgn="base" hangingPunct="0">
              <a:spcBef>
                <a:spcPct val="0"/>
              </a:spcBef>
              <a:spcAft>
                <a:spcPct val="0"/>
              </a:spcAft>
              <a:defRPr/>
            </a:pPr>
            <a:r>
              <a:rPr lang="en-US" sz="1000" b="1" kern="0" dirty="0">
                <a:solidFill>
                  <a:srgbClr val="000000"/>
                </a:solidFill>
                <a:ea typeface=""/>
                <a:cs typeface="Arial" panose="020B0604020202020204" pitchFamily="34" charset="0"/>
              </a:rPr>
              <a:t>Password = </a:t>
            </a:r>
            <a:r>
              <a:rPr lang="en-US" sz="1000" b="1" kern="0" dirty="0" err="1">
                <a:solidFill>
                  <a:srgbClr val="000000"/>
                </a:solidFill>
                <a:ea typeface=""/>
                <a:cs typeface="Arial" panose="020B0604020202020204" pitchFamily="34" charset="0"/>
              </a:rPr>
              <a:t>GetPassword</a:t>
            </a:r>
            <a:r>
              <a:rPr lang="en-US" sz="1000" b="1" kern="0" dirty="0">
                <a:solidFill>
                  <a:srgbClr val="000000"/>
                </a:solidFill>
                <a:ea typeface=""/>
                <a:cs typeface="Arial" panose="020B0604020202020204" pitchFamily="34" charset="0"/>
              </a:rPr>
              <a:t>()</a:t>
            </a:r>
          </a:p>
          <a:p>
            <a:pPr defTabSz="457189" eaLnBrk="0" fontAlgn="base" hangingPunct="0">
              <a:spcBef>
                <a:spcPct val="0"/>
              </a:spcBef>
              <a:spcAft>
                <a:spcPct val="0"/>
              </a:spcAft>
              <a:defRPr/>
            </a:pPr>
            <a:r>
              <a:rPr lang="en-US" sz="1000" b="1" kern="0" dirty="0">
                <a:solidFill>
                  <a:srgbClr val="000000"/>
                </a:solidFill>
                <a:ea typeface=""/>
                <a:cs typeface="Arial" panose="020B0604020202020204" pitchFamily="34" charset="0"/>
              </a:rPr>
              <a:t>Host = </a:t>
            </a:r>
            <a:r>
              <a:rPr lang="en-US" sz="1000" b="1" kern="0" dirty="0" err="1">
                <a:solidFill>
                  <a:srgbClr val="000000"/>
                </a:solidFill>
                <a:ea typeface=""/>
                <a:cs typeface="Arial" panose="020B0604020202020204" pitchFamily="34" charset="0"/>
              </a:rPr>
              <a:t>GetHost</a:t>
            </a:r>
            <a:r>
              <a:rPr lang="en-US" sz="1000" b="1" kern="0" dirty="0">
                <a:solidFill>
                  <a:srgbClr val="000000"/>
                </a:solidFill>
                <a:ea typeface=""/>
                <a:cs typeface="Arial" panose="020B0604020202020204" pitchFamily="34" charset="0"/>
              </a:rPr>
              <a:t>()</a:t>
            </a:r>
          </a:p>
          <a:p>
            <a:pPr defTabSz="457189" eaLnBrk="0" fontAlgn="base" hangingPunct="0">
              <a:spcBef>
                <a:spcPct val="0"/>
              </a:spcBef>
              <a:spcAft>
                <a:spcPct val="0"/>
              </a:spcAft>
              <a:defRPr/>
            </a:pPr>
            <a:r>
              <a:rPr lang="en-US" sz="1000" kern="0" dirty="0" err="1">
                <a:solidFill>
                  <a:srgbClr val="000000"/>
                </a:solidFill>
                <a:ea typeface=""/>
                <a:cs typeface="Arial" panose="020B0604020202020204" pitchFamily="34" charset="0"/>
              </a:rPr>
              <a:t>ConnectDatabase</a:t>
            </a:r>
            <a:r>
              <a:rPr lang="en-US" sz="1000" kern="0" dirty="0">
                <a:solidFill>
                  <a:srgbClr val="000000"/>
                </a:solidFill>
                <a:ea typeface=""/>
                <a:cs typeface="Arial" panose="020B0604020202020204" pitchFamily="34" charset="0"/>
              </a:rPr>
              <a:t>(Host, </a:t>
            </a:r>
            <a:r>
              <a:rPr lang="en-US" sz="1000" kern="0" dirty="0" err="1">
                <a:solidFill>
                  <a:srgbClr val="000000"/>
                </a:solidFill>
                <a:ea typeface=""/>
                <a:cs typeface="Arial" panose="020B0604020202020204" pitchFamily="34" charset="0"/>
              </a:rPr>
              <a:t>UserName</a:t>
            </a:r>
            <a:r>
              <a:rPr lang="en-US" sz="1000" kern="0" dirty="0">
                <a:solidFill>
                  <a:srgbClr val="000000"/>
                </a:solidFill>
                <a:ea typeface=""/>
                <a:cs typeface="Arial" panose="020B0604020202020204" pitchFamily="34" charset="0"/>
              </a:rPr>
              <a:t>, Password)</a:t>
            </a:r>
            <a:endParaRPr lang="en-US" sz="1000" b="1" kern="0" dirty="0">
              <a:solidFill>
                <a:srgbClr val="000000"/>
              </a:solidFill>
              <a:ea typeface=""/>
              <a:cs typeface="Arial" panose="020B0604020202020204" pitchFamily="34" charset="0"/>
            </a:endParaRPr>
          </a:p>
        </p:txBody>
      </p:sp>
      <p:sp>
        <p:nvSpPr>
          <p:cNvPr id="99" name="TextBox 98"/>
          <p:cNvSpPr txBox="1"/>
          <p:nvPr/>
        </p:nvSpPr>
        <p:spPr>
          <a:xfrm>
            <a:off x="4924164" y="3729986"/>
            <a:ext cx="1044727" cy="276999"/>
          </a:xfrm>
          <a:prstGeom prst="rect">
            <a:avLst/>
          </a:prstGeom>
          <a:noFill/>
        </p:spPr>
        <p:txBody>
          <a:bodyPr wrap="square" rtlCol="0">
            <a:spAutoFit/>
          </a:bodyPr>
          <a:lstStyle/>
          <a:p>
            <a:pPr defTabSz="457189"/>
            <a:r>
              <a:rPr lang="en-US" sz="1200" b="1" dirty="0">
                <a:solidFill>
                  <a:srgbClr val="000000"/>
                </a:solidFill>
                <a:cs typeface="Arial" pitchFamily="34" charset="0"/>
              </a:rPr>
              <a:t>BEFORE:</a:t>
            </a:r>
          </a:p>
        </p:txBody>
      </p:sp>
      <p:sp>
        <p:nvSpPr>
          <p:cNvPr id="100" name="TextBox 99"/>
          <p:cNvSpPr txBox="1"/>
          <p:nvPr/>
        </p:nvSpPr>
        <p:spPr>
          <a:xfrm>
            <a:off x="5117931" y="2388753"/>
            <a:ext cx="1044727" cy="276999"/>
          </a:xfrm>
          <a:prstGeom prst="rect">
            <a:avLst/>
          </a:prstGeom>
          <a:noFill/>
        </p:spPr>
        <p:txBody>
          <a:bodyPr wrap="square" rtlCol="0">
            <a:spAutoFit/>
          </a:bodyPr>
          <a:lstStyle/>
          <a:p>
            <a:pPr defTabSz="457189"/>
            <a:r>
              <a:rPr lang="en-US" sz="1200" b="1">
                <a:solidFill>
                  <a:srgbClr val="54B847"/>
                </a:solidFill>
                <a:cs typeface="Arial" pitchFamily="34" charset="0"/>
              </a:rPr>
              <a:t>AFTER:</a:t>
            </a:r>
          </a:p>
        </p:txBody>
      </p:sp>
      <p:pic>
        <p:nvPicPr>
          <p:cNvPr id="46" name="Picture 45" descr="ibm-websphere.jpeg"/>
          <p:cNvPicPr>
            <a:picLocks noChangeAspect="1"/>
          </p:cNvPicPr>
          <p:nvPr/>
        </p:nvPicPr>
        <p:blipFill rotWithShape="1">
          <a:blip r:embed="rId17">
            <a:clrChange>
              <a:clrFrom>
                <a:srgbClr val="FFFFFF"/>
              </a:clrFrom>
              <a:clrTo>
                <a:srgbClr val="FFFFFF">
                  <a:alpha val="0"/>
                </a:srgbClr>
              </a:clrTo>
            </a:clrChange>
          </a:blip>
          <a:srcRect l="6727" t="4820" r="6946" b="25419"/>
          <a:stretch/>
        </p:blipFill>
        <p:spPr>
          <a:xfrm>
            <a:off x="2927478" y="1750380"/>
            <a:ext cx="666958" cy="373541"/>
          </a:xfrm>
          <a:prstGeom prst="rect">
            <a:avLst/>
          </a:prstGeom>
        </p:spPr>
      </p:pic>
      <p:pic>
        <p:nvPicPr>
          <p:cNvPr id="47" name="Picture 46" descr="ibm-websphere.jpeg"/>
          <p:cNvPicPr>
            <a:picLocks noChangeAspect="1"/>
          </p:cNvPicPr>
          <p:nvPr/>
        </p:nvPicPr>
        <p:blipFill rotWithShape="1">
          <a:blip r:embed="rId18">
            <a:clrChange>
              <a:clrFrom>
                <a:srgbClr val="FFFFFF"/>
              </a:clrFrom>
              <a:clrTo>
                <a:srgbClr val="FFFFFF">
                  <a:alpha val="0"/>
                </a:srgbClr>
              </a:clrTo>
            </a:clrChange>
          </a:blip>
          <a:srcRect l="13154" b="16321"/>
          <a:stretch/>
        </p:blipFill>
        <p:spPr>
          <a:xfrm>
            <a:off x="2316017" y="1831228"/>
            <a:ext cx="461013" cy="296132"/>
          </a:xfrm>
          <a:prstGeom prst="rect">
            <a:avLst/>
          </a:prstGeom>
        </p:spPr>
      </p:pic>
      <p:pic>
        <p:nvPicPr>
          <p:cNvPr id="48" name="Picture 47" descr="ibm-websphere.jpeg"/>
          <p:cNvPicPr>
            <a:picLocks noChangeAspect="1"/>
          </p:cNvPicPr>
          <p:nvPr/>
        </p:nvPicPr>
        <p:blipFill>
          <a:blip r:embed="rId19">
            <a:clrChange>
              <a:clrFrom>
                <a:srgbClr val="FFFFFF"/>
              </a:clrFrom>
              <a:clrTo>
                <a:srgbClr val="FFFFFF">
                  <a:alpha val="0"/>
                </a:srgbClr>
              </a:clrTo>
            </a:clrChange>
          </a:blip>
          <a:stretch>
            <a:fillRect/>
          </a:stretch>
        </p:blipFill>
        <p:spPr>
          <a:xfrm>
            <a:off x="3606091" y="1947640"/>
            <a:ext cx="495427" cy="282317"/>
          </a:xfrm>
          <a:prstGeom prst="rect">
            <a:avLst/>
          </a:prstGeom>
        </p:spPr>
      </p:pic>
      <p:pic>
        <p:nvPicPr>
          <p:cNvPr id="49" name="Picture 48" descr="ibm-websphere.jpeg"/>
          <p:cNvPicPr>
            <a:picLocks noChangeAspect="1"/>
          </p:cNvPicPr>
          <p:nvPr/>
        </p:nvPicPr>
        <p:blipFill>
          <a:blip r:embed="rId20">
            <a:clrChange>
              <a:clrFrom>
                <a:srgbClr val="FFFFFF"/>
              </a:clrFrom>
              <a:clrTo>
                <a:srgbClr val="FFFFFF">
                  <a:alpha val="0"/>
                </a:srgbClr>
              </a:clrTo>
            </a:clrChange>
          </a:blip>
          <a:stretch>
            <a:fillRect/>
          </a:stretch>
        </p:blipFill>
        <p:spPr>
          <a:xfrm>
            <a:off x="2656229" y="2056526"/>
            <a:ext cx="638643" cy="307407"/>
          </a:xfrm>
          <a:prstGeom prst="rect">
            <a:avLst/>
          </a:prstGeom>
        </p:spPr>
      </p:pic>
      <p:pic>
        <p:nvPicPr>
          <p:cNvPr id="50" name="Picture 2" descr="Image result for uipath"/>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83659" y="4816445"/>
            <a:ext cx="561431" cy="24916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750" y="4581426"/>
            <a:ext cx="914158" cy="208117"/>
          </a:xfrm>
          <a:prstGeom prst="rect">
            <a:avLst/>
          </a:prstGeom>
        </p:spPr>
      </p:pic>
      <p:pic>
        <p:nvPicPr>
          <p:cNvPr id="52" name="Picture 51"/>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12407" y="4477756"/>
            <a:ext cx="1041376" cy="542453"/>
          </a:xfrm>
          <a:prstGeom prst="rect">
            <a:avLst/>
          </a:prstGeom>
        </p:spPr>
      </p:pic>
      <p:pic>
        <p:nvPicPr>
          <p:cNvPr id="53" name="Picture 5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25830" y="4882708"/>
            <a:ext cx="844483" cy="193025"/>
          </a:xfrm>
          <a:prstGeom prst="rect">
            <a:avLst/>
          </a:prstGeom>
        </p:spPr>
      </p:pic>
      <p:sp>
        <p:nvSpPr>
          <p:cNvPr id="102" name="Rectangle 101"/>
          <p:cNvSpPr/>
          <p:nvPr/>
        </p:nvSpPr>
        <p:spPr>
          <a:xfrm>
            <a:off x="4389870" y="4862200"/>
            <a:ext cx="4204777" cy="1199865"/>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Leverage flexible deployment options to meet the security and availability requirements of a wide range of applications</a:t>
            </a:r>
          </a:p>
        </p:txBody>
      </p:sp>
      <p:pic>
        <p:nvPicPr>
          <p:cNvPr id="60" name="Picture 59">
            <a:extLst>
              <a:ext uri="{FF2B5EF4-FFF2-40B4-BE49-F238E27FC236}">
                <a16:creationId xmlns:a16="http://schemas.microsoft.com/office/drawing/2014/main" id="{5EA89EE9-A5EF-470A-98A3-03B5EA1FEC4C}"/>
              </a:ext>
            </a:extLst>
          </p:cNvPr>
          <p:cNvPicPr>
            <a:picLocks noChangeAspect="1"/>
          </p:cNvPicPr>
          <p:nvPr/>
        </p:nvPicPr>
        <p:blipFill rotWithShape="1">
          <a:blip r:embed="rId25"/>
          <a:srcRect l="18170" t="10230" r="16309" b="25085"/>
          <a:stretch/>
        </p:blipFill>
        <p:spPr>
          <a:xfrm>
            <a:off x="3196703" y="2498193"/>
            <a:ext cx="369871" cy="349052"/>
          </a:xfrm>
          <a:prstGeom prst="rect">
            <a:avLst/>
          </a:prstGeom>
        </p:spPr>
      </p:pic>
      <p:pic>
        <p:nvPicPr>
          <p:cNvPr id="61" name="Picture 60">
            <a:extLst>
              <a:ext uri="{FF2B5EF4-FFF2-40B4-BE49-F238E27FC236}">
                <a16:creationId xmlns:a16="http://schemas.microsoft.com/office/drawing/2014/main" id="{20FEEC7C-3EFF-4C77-9847-C380D960806D}"/>
              </a:ext>
            </a:extLst>
          </p:cNvPr>
          <p:cNvPicPr>
            <a:picLocks noChangeAspect="1"/>
          </p:cNvPicPr>
          <p:nvPr/>
        </p:nvPicPr>
        <p:blipFill rotWithShape="1">
          <a:blip r:embed="rId26"/>
          <a:srcRect r="80218" b="15105"/>
          <a:stretch/>
        </p:blipFill>
        <p:spPr>
          <a:xfrm>
            <a:off x="2852546" y="2506319"/>
            <a:ext cx="177672" cy="257148"/>
          </a:xfrm>
          <a:prstGeom prst="rect">
            <a:avLst/>
          </a:prstGeom>
        </p:spPr>
      </p:pic>
      <p:pic>
        <p:nvPicPr>
          <p:cNvPr id="62" name="Picture 61">
            <a:extLst>
              <a:ext uri="{FF2B5EF4-FFF2-40B4-BE49-F238E27FC236}">
                <a16:creationId xmlns:a16="http://schemas.microsoft.com/office/drawing/2014/main" id="{AD36958C-C039-4DEE-AAC5-33D4AF5E261B}"/>
              </a:ext>
            </a:extLst>
          </p:cNvPr>
          <p:cNvPicPr>
            <a:picLocks noChangeAspect="1"/>
          </p:cNvPicPr>
          <p:nvPr/>
        </p:nvPicPr>
        <p:blipFill rotWithShape="1">
          <a:blip r:embed="rId27"/>
          <a:srcRect r="74982"/>
          <a:stretch/>
        </p:blipFill>
        <p:spPr>
          <a:xfrm>
            <a:off x="2463717" y="2475909"/>
            <a:ext cx="275854" cy="338975"/>
          </a:xfrm>
          <a:prstGeom prst="rect">
            <a:avLst/>
          </a:prstGeom>
        </p:spPr>
      </p:pic>
      <p:pic>
        <p:nvPicPr>
          <p:cNvPr id="63" name="Picture 62"/>
          <p:cNvPicPr>
            <a:picLocks noChangeAspect="1"/>
          </p:cNvPicPr>
          <p:nvPr/>
        </p:nvPicPr>
        <p:blipFill>
          <a:blip r:embed="rId28">
            <a:clrChange>
              <a:clrFrom>
                <a:srgbClr val="FFFFFF"/>
              </a:clrFrom>
              <a:clrTo>
                <a:srgbClr val="FFFFFF">
                  <a:alpha val="0"/>
                </a:srgbClr>
              </a:clrTo>
            </a:clrChange>
          </a:blip>
          <a:stretch>
            <a:fillRect/>
          </a:stretch>
        </p:blipFill>
        <p:spPr>
          <a:xfrm>
            <a:off x="3703080" y="2482563"/>
            <a:ext cx="396638" cy="390215"/>
          </a:xfrm>
          <a:prstGeom prst="rect">
            <a:avLst/>
          </a:prstGeom>
        </p:spPr>
      </p:pic>
      <p:pic>
        <p:nvPicPr>
          <p:cNvPr id="64" name="Picture 63"/>
          <p:cNvPicPr>
            <a:picLocks noChangeAspect="1"/>
          </p:cNvPicPr>
          <p:nvPr/>
        </p:nvPicPr>
        <p:blipFill>
          <a:blip r:embed="rId29">
            <a:clrChange>
              <a:clrFrom>
                <a:srgbClr val="FFFFFF"/>
              </a:clrFrom>
              <a:clrTo>
                <a:srgbClr val="FFFFFF">
                  <a:alpha val="0"/>
                </a:srgbClr>
              </a:clrTo>
            </a:clrChange>
          </a:blip>
          <a:stretch>
            <a:fillRect/>
          </a:stretch>
        </p:blipFill>
        <p:spPr>
          <a:xfrm>
            <a:off x="3364366" y="5158775"/>
            <a:ext cx="772830" cy="199328"/>
          </a:xfrm>
          <a:prstGeom prst="rect">
            <a:avLst/>
          </a:prstGeom>
        </p:spPr>
      </p:pic>
      <p:pic>
        <p:nvPicPr>
          <p:cNvPr id="65" name="Picture 64"/>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4786" y="5139946"/>
            <a:ext cx="624268" cy="384483"/>
          </a:xfrm>
          <a:prstGeom prst="rect">
            <a:avLst/>
          </a:prstGeom>
        </p:spPr>
      </p:pic>
      <p:pic>
        <p:nvPicPr>
          <p:cNvPr id="66" name="Picture 65"/>
          <p:cNvPicPr>
            <a:picLocks noChangeAspect="1"/>
          </p:cNvPicPr>
          <p:nvPr/>
        </p:nvPicPr>
        <p:blipFill>
          <a:blip r:embed="rId31">
            <a:clrChange>
              <a:clrFrom>
                <a:srgbClr val="FFFFFF"/>
              </a:clrFrom>
              <a:clrTo>
                <a:srgbClr val="FFFFFF">
                  <a:alpha val="0"/>
                </a:srgbClr>
              </a:clrTo>
            </a:clrChange>
          </a:blip>
          <a:stretch>
            <a:fillRect/>
          </a:stretch>
        </p:blipFill>
        <p:spPr>
          <a:xfrm>
            <a:off x="3096346" y="5380110"/>
            <a:ext cx="568557" cy="179096"/>
          </a:xfrm>
          <a:prstGeom prst="rect">
            <a:avLst/>
          </a:prstGeom>
        </p:spPr>
      </p:pic>
      <p:pic>
        <p:nvPicPr>
          <p:cNvPr id="67" name="Picture 66">
            <a:extLst>
              <a:ext uri="{FF2B5EF4-FFF2-40B4-BE49-F238E27FC236}">
                <a16:creationId xmlns:a16="http://schemas.microsoft.com/office/drawing/2014/main" id="{A77A2B54-26BB-46B3-B57F-1BB431761E5A}"/>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2398706" y="3022938"/>
            <a:ext cx="328483" cy="335698"/>
          </a:xfrm>
          <a:prstGeom prst="rect">
            <a:avLst/>
          </a:prstGeom>
        </p:spPr>
      </p:pic>
      <p:pic>
        <p:nvPicPr>
          <p:cNvPr id="68" name="Picture 67">
            <a:extLst>
              <a:ext uri="{FF2B5EF4-FFF2-40B4-BE49-F238E27FC236}">
                <a16:creationId xmlns:a16="http://schemas.microsoft.com/office/drawing/2014/main" id="{CDFB8E69-4866-470B-B47C-F6961F3BDBF3}"/>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3721518" y="3033578"/>
            <a:ext cx="332047" cy="342380"/>
          </a:xfrm>
          <a:prstGeom prst="rect">
            <a:avLst/>
          </a:prstGeom>
        </p:spPr>
      </p:pic>
      <p:pic>
        <p:nvPicPr>
          <p:cNvPr id="70" name="Picture 69">
            <a:extLst>
              <a:ext uri="{FF2B5EF4-FFF2-40B4-BE49-F238E27FC236}">
                <a16:creationId xmlns:a16="http://schemas.microsoft.com/office/drawing/2014/main" id="{67AE0E03-3F80-4F0C-BE9C-EC6F50EA855B}"/>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2930278" y="3031580"/>
            <a:ext cx="582842" cy="287494"/>
          </a:xfrm>
          <a:prstGeom prst="rect">
            <a:avLst/>
          </a:prstGeom>
        </p:spPr>
      </p:pic>
      <p:sp>
        <p:nvSpPr>
          <p:cNvPr id="2" name="Cloud 1"/>
          <p:cNvSpPr/>
          <p:nvPr/>
        </p:nvSpPr>
        <p:spPr>
          <a:xfrm>
            <a:off x="9836477" y="2072172"/>
            <a:ext cx="672088" cy="376318"/>
          </a:xfrm>
          <a:prstGeom prst="cloud">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endParaRPr lang="en-US" sz="1400" b="0" i="0">
              <a:solidFill>
                <a:schemeClr val="bg1"/>
              </a:solidFill>
              <a:ea typeface="Proxima Nova" charset="0"/>
              <a:cs typeface="Proxima Nova" charset="0"/>
            </a:endParaRPr>
          </a:p>
        </p:txBody>
      </p:sp>
    </p:spTree>
    <p:extLst>
      <p:ext uri="{BB962C8B-B14F-4D97-AF65-F5344CB8AC3E}">
        <p14:creationId xmlns:p14="http://schemas.microsoft.com/office/powerpoint/2010/main" val="1832008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wipe(left)">
                                      <p:cBhvr>
                                        <p:cTn id="10" dur="500"/>
                                        <p:tgtEl>
                                          <p:spTgt spid="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1"/>
                                        </p:tgtEl>
                                      </p:cBhvr>
                                    </p:animEffect>
                                    <p:set>
                                      <p:cBhvr>
                                        <p:cTn id="15" dur="1" fill="hold">
                                          <p:stCondLst>
                                            <p:cond delay="499"/>
                                          </p:stCondLst>
                                        </p:cTn>
                                        <p:tgtEl>
                                          <p:spTgt spid="9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wipe(left)">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8" grpId="0" animBg="1"/>
      <p:bldP spid="99" grpId="0"/>
      <p:bldP spid="99" grpId="1"/>
      <p:bldP spid="100" grpId="0"/>
      <p:bldP spid="10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331F8A-6028-41F6-A0B1-F01D5E217994}"/>
              </a:ext>
            </a:extLst>
          </p:cNvPr>
          <p:cNvPicPr>
            <a:picLocks noChangeAspect="1"/>
          </p:cNvPicPr>
          <p:nvPr/>
        </p:nvPicPr>
        <p:blipFill>
          <a:blip r:embed="rId3"/>
          <a:stretch>
            <a:fillRect/>
          </a:stretch>
        </p:blipFill>
        <p:spPr>
          <a:xfrm>
            <a:off x="4843082" y="1520756"/>
            <a:ext cx="7228877" cy="2941026"/>
          </a:xfrm>
          <a:prstGeom prst="rect">
            <a:avLst/>
          </a:prstGeom>
        </p:spPr>
      </p:pic>
      <p:sp>
        <p:nvSpPr>
          <p:cNvPr id="2" name="Title 1"/>
          <p:cNvSpPr>
            <a:spLocks noGrp="1"/>
          </p:cNvSpPr>
          <p:nvPr>
            <p:ph type="title"/>
          </p:nvPr>
        </p:nvSpPr>
        <p:spPr/>
        <p:txBody>
          <a:bodyPr anchor="ctr">
            <a:normAutofit/>
          </a:bodyPr>
          <a:lstStyle/>
          <a:p>
            <a:r>
              <a:rPr lang="en-US" cap="none"/>
              <a:t>DevOps and Application Secrets Management Portfolio</a:t>
            </a:r>
          </a:p>
        </p:txBody>
      </p:sp>
      <p:sp>
        <p:nvSpPr>
          <p:cNvPr id="17" name="Rounded Rectangle 16"/>
          <p:cNvSpPr/>
          <p:nvPr/>
        </p:nvSpPr>
        <p:spPr>
          <a:xfrm>
            <a:off x="9641370" y="4839458"/>
            <a:ext cx="2313851" cy="1532809"/>
          </a:xfrm>
          <a:prstGeom prst="round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8" name="Rounded Rectangle 17"/>
          <p:cNvSpPr/>
          <p:nvPr/>
        </p:nvSpPr>
        <p:spPr>
          <a:xfrm>
            <a:off x="5863800" y="4838728"/>
            <a:ext cx="3636219" cy="1532809"/>
          </a:xfrm>
          <a:prstGeom prst="round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24" name="Rounded Rectangle 23"/>
          <p:cNvSpPr/>
          <p:nvPr/>
        </p:nvSpPr>
        <p:spPr>
          <a:xfrm>
            <a:off x="5671807" y="4926260"/>
            <a:ext cx="5922005" cy="6855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kern="0">
              <a:solidFill>
                <a:srgbClr val="FFFFFF"/>
              </a:solidFill>
              <a:sym typeface="Arial"/>
            </a:endParaRPr>
          </a:p>
        </p:txBody>
      </p:sp>
      <p:sp>
        <p:nvSpPr>
          <p:cNvPr id="25" name="Rounded Rectangle 24"/>
          <p:cNvSpPr/>
          <p:nvPr/>
        </p:nvSpPr>
        <p:spPr>
          <a:xfrm>
            <a:off x="9764934" y="4919248"/>
            <a:ext cx="2124673" cy="578966"/>
          </a:xfrm>
          <a:prstGeom prst="roundRect">
            <a:avLst/>
          </a:prstGeom>
          <a:solidFill>
            <a:schemeClr val="tx1">
              <a:lumMod val="75000"/>
              <a:lumOff val="2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Conjur Open Source</a:t>
            </a:r>
            <a:endParaRPr lang="en-US" sz="1200" b="1" kern="0">
              <a:solidFill>
                <a:srgbClr val="FFFFFF"/>
              </a:solidFill>
              <a:sym typeface="Arial"/>
            </a:endParaRPr>
          </a:p>
        </p:txBody>
      </p:sp>
      <p:sp>
        <p:nvSpPr>
          <p:cNvPr id="28" name="Rounded Rectangle 27"/>
          <p:cNvSpPr/>
          <p:nvPr/>
        </p:nvSpPr>
        <p:spPr>
          <a:xfrm>
            <a:off x="6005151" y="4917799"/>
            <a:ext cx="3353515" cy="596471"/>
          </a:xfrm>
          <a:prstGeom prst="roundRect">
            <a:avLst/>
          </a:prstGeom>
          <a:solidFill>
            <a:schemeClr val="tx1">
              <a:lumMod val="75000"/>
              <a:lumOff val="2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kern="0">
                <a:solidFill>
                  <a:srgbClr val="FFFFFF"/>
                </a:solidFill>
                <a:sym typeface="Arial"/>
              </a:rPr>
              <a:t>Application Access Manager</a:t>
            </a:r>
          </a:p>
        </p:txBody>
      </p:sp>
      <p:sp>
        <p:nvSpPr>
          <p:cNvPr id="21" name="Rectangle 20"/>
          <p:cNvSpPr/>
          <p:nvPr/>
        </p:nvSpPr>
        <p:spPr>
          <a:xfrm>
            <a:off x="5903556" y="5578355"/>
            <a:ext cx="3532798" cy="830997"/>
          </a:xfrm>
          <a:prstGeom prst="rect">
            <a:avLst/>
          </a:prstGeom>
        </p:spPr>
        <p:txBody>
          <a:bodyPr wrap="square">
            <a:spAutoFit/>
          </a:bodyPr>
          <a:lstStyle/>
          <a:p>
            <a:pPr algn="ctr"/>
            <a:r>
              <a:rPr lang="en-US" sz="1600" b="1" kern="0">
                <a:solidFill>
                  <a:srgbClr val="000000">
                    <a:lumMod val="75000"/>
                    <a:lumOff val="25000"/>
                  </a:srgbClr>
                </a:solidFill>
                <a:cs typeface="Arial"/>
                <a:sym typeface="Arial"/>
              </a:rPr>
              <a:t>Secrets management for static and dynamic environments - DevOps &amp; Cloud</a:t>
            </a:r>
          </a:p>
        </p:txBody>
      </p:sp>
      <p:sp>
        <p:nvSpPr>
          <p:cNvPr id="22" name="Rectangle 21"/>
          <p:cNvSpPr/>
          <p:nvPr/>
        </p:nvSpPr>
        <p:spPr>
          <a:xfrm>
            <a:off x="9547407" y="5565173"/>
            <a:ext cx="2584362" cy="584775"/>
          </a:xfrm>
          <a:prstGeom prst="rect">
            <a:avLst/>
          </a:prstGeom>
        </p:spPr>
        <p:txBody>
          <a:bodyPr wrap="none">
            <a:noAutofit/>
          </a:bodyPr>
          <a:lstStyle/>
          <a:p>
            <a:pPr algn="ctr"/>
            <a:r>
              <a:rPr lang="en-US" sz="1600" b="1" kern="0" dirty="0">
                <a:solidFill>
                  <a:srgbClr val="000000">
                    <a:lumMod val="75000"/>
                    <a:lumOff val="25000"/>
                  </a:srgbClr>
                </a:solidFill>
                <a:cs typeface="Arial"/>
                <a:sym typeface="Arial"/>
              </a:rPr>
              <a:t>Open Source version </a:t>
            </a:r>
          </a:p>
          <a:p>
            <a:pPr algn="ctr"/>
            <a:r>
              <a:rPr lang="en-US" sz="1600" b="1" kern="0" dirty="0">
                <a:solidFill>
                  <a:srgbClr val="000000">
                    <a:lumMod val="75000"/>
                    <a:lumOff val="25000"/>
                  </a:srgbClr>
                </a:solidFill>
                <a:cs typeface="Arial"/>
                <a:sym typeface="Arial"/>
              </a:rPr>
              <a:t>for developers</a:t>
            </a:r>
          </a:p>
          <a:p>
            <a:pPr algn="ctr"/>
            <a:endParaRPr lang="en-US" sz="1600" b="1" kern="0" dirty="0">
              <a:solidFill>
                <a:srgbClr val="000000">
                  <a:lumMod val="75000"/>
                  <a:lumOff val="25000"/>
                </a:srgbClr>
              </a:solidFill>
              <a:cs typeface="Arial"/>
              <a:sym typeface="Arial"/>
            </a:endParaRPr>
          </a:p>
        </p:txBody>
      </p:sp>
      <p:sp>
        <p:nvSpPr>
          <p:cNvPr id="5" name="Freeform 4"/>
          <p:cNvSpPr/>
          <p:nvPr/>
        </p:nvSpPr>
        <p:spPr>
          <a:xfrm>
            <a:off x="6812905" y="907806"/>
            <a:ext cx="3325827" cy="3157505"/>
          </a:xfrm>
          <a:custGeom>
            <a:avLst/>
            <a:gdLst>
              <a:gd name="connsiteX0" fmla="*/ 3220630 w 3325827"/>
              <a:gd name="connsiteY0" fmla="*/ 0 h 3157505"/>
              <a:gd name="connsiteX1" fmla="*/ 3155894 w 3325827"/>
              <a:gd name="connsiteY1" fmla="*/ 72828 h 3157505"/>
              <a:gd name="connsiteX2" fmla="*/ 3123526 w 3325827"/>
              <a:gd name="connsiteY2" fmla="*/ 97104 h 3157505"/>
              <a:gd name="connsiteX3" fmla="*/ 3107342 w 3325827"/>
              <a:gd name="connsiteY3" fmla="*/ 121380 h 3157505"/>
              <a:gd name="connsiteX4" fmla="*/ 3058789 w 3325827"/>
              <a:gd name="connsiteY4" fmla="*/ 169933 h 3157505"/>
              <a:gd name="connsiteX5" fmla="*/ 3034513 w 3325827"/>
              <a:gd name="connsiteY5" fmla="*/ 186117 h 3157505"/>
              <a:gd name="connsiteX6" fmla="*/ 2969777 w 3325827"/>
              <a:gd name="connsiteY6" fmla="*/ 250853 h 3157505"/>
              <a:gd name="connsiteX7" fmla="*/ 2945501 w 3325827"/>
              <a:gd name="connsiteY7" fmla="*/ 267037 h 3157505"/>
              <a:gd name="connsiteX8" fmla="*/ 2896949 w 3325827"/>
              <a:gd name="connsiteY8" fmla="*/ 307497 h 3157505"/>
              <a:gd name="connsiteX9" fmla="*/ 2880765 w 3325827"/>
              <a:gd name="connsiteY9" fmla="*/ 331773 h 3157505"/>
              <a:gd name="connsiteX10" fmla="*/ 2832212 w 3325827"/>
              <a:gd name="connsiteY10" fmla="*/ 372233 h 3157505"/>
              <a:gd name="connsiteX11" fmla="*/ 2807936 w 3325827"/>
              <a:gd name="connsiteY11" fmla="*/ 388418 h 3157505"/>
              <a:gd name="connsiteX12" fmla="*/ 2775568 w 3325827"/>
              <a:gd name="connsiteY12" fmla="*/ 428878 h 3157505"/>
              <a:gd name="connsiteX13" fmla="*/ 2710832 w 3325827"/>
              <a:gd name="connsiteY13" fmla="*/ 469338 h 3157505"/>
              <a:gd name="connsiteX14" fmla="*/ 2662280 w 3325827"/>
              <a:gd name="connsiteY14" fmla="*/ 517890 h 3157505"/>
              <a:gd name="connsiteX15" fmla="*/ 2638004 w 3325827"/>
              <a:gd name="connsiteY15" fmla="*/ 550258 h 3157505"/>
              <a:gd name="connsiteX16" fmla="*/ 2557083 w 3325827"/>
              <a:gd name="connsiteY16" fmla="*/ 598810 h 3157505"/>
              <a:gd name="connsiteX17" fmla="*/ 2476163 w 3325827"/>
              <a:gd name="connsiteY17" fmla="*/ 663547 h 3157505"/>
              <a:gd name="connsiteX18" fmla="*/ 2403335 w 3325827"/>
              <a:gd name="connsiteY18" fmla="*/ 704007 h 3157505"/>
              <a:gd name="connsiteX19" fmla="*/ 2354782 w 3325827"/>
              <a:gd name="connsiteY19" fmla="*/ 736375 h 3157505"/>
              <a:gd name="connsiteX20" fmla="*/ 2306230 w 3325827"/>
              <a:gd name="connsiteY20" fmla="*/ 768743 h 3157505"/>
              <a:gd name="connsiteX21" fmla="*/ 2257678 w 3325827"/>
              <a:gd name="connsiteY21" fmla="*/ 801111 h 3157505"/>
              <a:gd name="connsiteX22" fmla="*/ 2225310 w 3325827"/>
              <a:gd name="connsiteY22" fmla="*/ 817295 h 3157505"/>
              <a:gd name="connsiteX23" fmla="*/ 2184850 w 3325827"/>
              <a:gd name="connsiteY23" fmla="*/ 833479 h 3157505"/>
              <a:gd name="connsiteX24" fmla="*/ 2160573 w 3325827"/>
              <a:gd name="connsiteY24" fmla="*/ 849664 h 3157505"/>
              <a:gd name="connsiteX25" fmla="*/ 2120113 w 3325827"/>
              <a:gd name="connsiteY25" fmla="*/ 873940 h 3157505"/>
              <a:gd name="connsiteX26" fmla="*/ 2006825 w 3325827"/>
              <a:gd name="connsiteY26" fmla="*/ 946768 h 3157505"/>
              <a:gd name="connsiteX27" fmla="*/ 1974457 w 3325827"/>
              <a:gd name="connsiteY27" fmla="*/ 962952 h 3157505"/>
              <a:gd name="connsiteX28" fmla="*/ 1885444 w 3325827"/>
              <a:gd name="connsiteY28" fmla="*/ 1019596 h 3157505"/>
              <a:gd name="connsiteX29" fmla="*/ 1844984 w 3325827"/>
              <a:gd name="connsiteY29" fmla="*/ 1043872 h 3157505"/>
              <a:gd name="connsiteX30" fmla="*/ 1772156 w 3325827"/>
              <a:gd name="connsiteY30" fmla="*/ 1092425 h 3157505"/>
              <a:gd name="connsiteX31" fmla="*/ 1731696 w 3325827"/>
              <a:gd name="connsiteY31" fmla="*/ 1108609 h 3157505"/>
              <a:gd name="connsiteX32" fmla="*/ 1707419 w 3325827"/>
              <a:gd name="connsiteY32" fmla="*/ 1132885 h 3157505"/>
              <a:gd name="connsiteX33" fmla="*/ 1642683 w 3325827"/>
              <a:gd name="connsiteY33" fmla="*/ 1165253 h 3157505"/>
              <a:gd name="connsiteX34" fmla="*/ 1586039 w 3325827"/>
              <a:gd name="connsiteY34" fmla="*/ 1221897 h 3157505"/>
              <a:gd name="connsiteX35" fmla="*/ 1529395 w 3325827"/>
              <a:gd name="connsiteY35" fmla="*/ 1254265 h 3157505"/>
              <a:gd name="connsiteX36" fmla="*/ 1480842 w 3325827"/>
              <a:gd name="connsiteY36" fmla="*/ 1302818 h 3157505"/>
              <a:gd name="connsiteX37" fmla="*/ 1391830 w 3325827"/>
              <a:gd name="connsiteY37" fmla="*/ 1351370 h 3157505"/>
              <a:gd name="connsiteX38" fmla="*/ 1367554 w 3325827"/>
              <a:gd name="connsiteY38" fmla="*/ 1375646 h 3157505"/>
              <a:gd name="connsiteX39" fmla="*/ 1294726 w 3325827"/>
              <a:gd name="connsiteY39" fmla="*/ 1440382 h 3157505"/>
              <a:gd name="connsiteX40" fmla="*/ 1270450 w 3325827"/>
              <a:gd name="connsiteY40" fmla="*/ 1472750 h 3157505"/>
              <a:gd name="connsiteX41" fmla="*/ 1238081 w 3325827"/>
              <a:gd name="connsiteY41" fmla="*/ 1497026 h 3157505"/>
              <a:gd name="connsiteX42" fmla="*/ 1140977 w 3325827"/>
              <a:gd name="connsiteY42" fmla="*/ 1569855 h 3157505"/>
              <a:gd name="connsiteX43" fmla="*/ 1092425 w 3325827"/>
              <a:gd name="connsiteY43" fmla="*/ 1626499 h 3157505"/>
              <a:gd name="connsiteX44" fmla="*/ 1043873 w 3325827"/>
              <a:gd name="connsiteY44" fmla="*/ 1658867 h 3157505"/>
              <a:gd name="connsiteX45" fmla="*/ 995320 w 3325827"/>
              <a:gd name="connsiteY45" fmla="*/ 1707419 h 3157505"/>
              <a:gd name="connsiteX46" fmla="*/ 979136 w 3325827"/>
              <a:gd name="connsiteY46" fmla="*/ 1731695 h 3157505"/>
              <a:gd name="connsiteX47" fmla="*/ 914400 w 3325827"/>
              <a:gd name="connsiteY47" fmla="*/ 1780248 h 3157505"/>
              <a:gd name="connsiteX48" fmla="*/ 898216 w 3325827"/>
              <a:gd name="connsiteY48" fmla="*/ 1804524 h 3157505"/>
              <a:gd name="connsiteX49" fmla="*/ 841572 w 3325827"/>
              <a:gd name="connsiteY49" fmla="*/ 1861168 h 3157505"/>
              <a:gd name="connsiteX50" fmla="*/ 809204 w 3325827"/>
              <a:gd name="connsiteY50" fmla="*/ 1893536 h 3157505"/>
              <a:gd name="connsiteX51" fmla="*/ 752559 w 3325827"/>
              <a:gd name="connsiteY51" fmla="*/ 1925904 h 3157505"/>
              <a:gd name="connsiteX52" fmla="*/ 704007 w 3325827"/>
              <a:gd name="connsiteY52" fmla="*/ 1990641 h 3157505"/>
              <a:gd name="connsiteX53" fmla="*/ 647363 w 3325827"/>
              <a:gd name="connsiteY53" fmla="*/ 2047285 h 3157505"/>
              <a:gd name="connsiteX54" fmla="*/ 606903 w 3325827"/>
              <a:gd name="connsiteY54" fmla="*/ 2095837 h 3157505"/>
              <a:gd name="connsiteX55" fmla="*/ 598811 w 3325827"/>
              <a:gd name="connsiteY55" fmla="*/ 2120113 h 3157505"/>
              <a:gd name="connsiteX56" fmla="*/ 558350 w 3325827"/>
              <a:gd name="connsiteY56" fmla="*/ 2168665 h 3157505"/>
              <a:gd name="connsiteX57" fmla="*/ 525982 w 3325827"/>
              <a:gd name="connsiteY57" fmla="*/ 2233402 h 3157505"/>
              <a:gd name="connsiteX58" fmla="*/ 501706 w 3325827"/>
              <a:gd name="connsiteY58" fmla="*/ 2306230 h 3157505"/>
              <a:gd name="connsiteX59" fmla="*/ 493614 w 3325827"/>
              <a:gd name="connsiteY59" fmla="*/ 2346690 h 3157505"/>
              <a:gd name="connsiteX60" fmla="*/ 477430 w 3325827"/>
              <a:gd name="connsiteY60" fmla="*/ 2370966 h 3157505"/>
              <a:gd name="connsiteX61" fmla="*/ 461246 w 3325827"/>
              <a:gd name="connsiteY61" fmla="*/ 2403334 h 3157505"/>
              <a:gd name="connsiteX62" fmla="*/ 428878 w 3325827"/>
              <a:gd name="connsiteY62" fmla="*/ 2500439 h 3157505"/>
              <a:gd name="connsiteX63" fmla="*/ 396510 w 3325827"/>
              <a:gd name="connsiteY63" fmla="*/ 2581359 h 3157505"/>
              <a:gd name="connsiteX64" fmla="*/ 372234 w 3325827"/>
              <a:gd name="connsiteY64" fmla="*/ 2710832 h 3157505"/>
              <a:gd name="connsiteX65" fmla="*/ 339865 w 3325827"/>
              <a:gd name="connsiteY65" fmla="*/ 2783660 h 3157505"/>
              <a:gd name="connsiteX66" fmla="*/ 331773 w 3325827"/>
              <a:gd name="connsiteY66" fmla="*/ 2807936 h 3157505"/>
              <a:gd name="connsiteX67" fmla="*/ 315589 w 3325827"/>
              <a:gd name="connsiteY67" fmla="*/ 2832212 h 3157505"/>
              <a:gd name="connsiteX68" fmla="*/ 307497 w 3325827"/>
              <a:gd name="connsiteY68" fmla="*/ 2856488 h 3157505"/>
              <a:gd name="connsiteX69" fmla="*/ 275129 w 3325827"/>
              <a:gd name="connsiteY69" fmla="*/ 2905041 h 3157505"/>
              <a:gd name="connsiteX70" fmla="*/ 242761 w 3325827"/>
              <a:gd name="connsiteY70" fmla="*/ 2961685 h 3157505"/>
              <a:gd name="connsiteX71" fmla="*/ 218485 w 3325827"/>
              <a:gd name="connsiteY71" fmla="*/ 2977869 h 3157505"/>
              <a:gd name="connsiteX72" fmla="*/ 178025 w 3325827"/>
              <a:gd name="connsiteY72" fmla="*/ 3026421 h 3157505"/>
              <a:gd name="connsiteX73" fmla="*/ 153749 w 3325827"/>
              <a:gd name="connsiteY73" fmla="*/ 3042605 h 3157505"/>
              <a:gd name="connsiteX74" fmla="*/ 113288 w 3325827"/>
              <a:gd name="connsiteY74" fmla="*/ 3083065 h 3157505"/>
              <a:gd name="connsiteX75" fmla="*/ 56644 w 3325827"/>
              <a:gd name="connsiteY75" fmla="*/ 3123525 h 3157505"/>
              <a:gd name="connsiteX76" fmla="*/ 40460 w 3325827"/>
              <a:gd name="connsiteY76" fmla="*/ 3139710 h 3157505"/>
              <a:gd name="connsiteX77" fmla="*/ 16184 w 3325827"/>
              <a:gd name="connsiteY77" fmla="*/ 3155894 h 3157505"/>
              <a:gd name="connsiteX78" fmla="*/ 48552 w 3325827"/>
              <a:gd name="connsiteY78" fmla="*/ 3131618 h 3157505"/>
              <a:gd name="connsiteX79" fmla="*/ 64736 w 3325827"/>
              <a:gd name="connsiteY79" fmla="*/ 3115433 h 3157505"/>
              <a:gd name="connsiteX80" fmla="*/ 105196 w 3325827"/>
              <a:gd name="connsiteY80" fmla="*/ 3026421 h 3157505"/>
              <a:gd name="connsiteX81" fmla="*/ 113288 w 3325827"/>
              <a:gd name="connsiteY81" fmla="*/ 3002145 h 3157505"/>
              <a:gd name="connsiteX82" fmla="*/ 129473 w 3325827"/>
              <a:gd name="connsiteY82" fmla="*/ 2985961 h 3157505"/>
              <a:gd name="connsiteX83" fmla="*/ 80920 w 3325827"/>
              <a:gd name="connsiteY83" fmla="*/ 3002145 h 3157505"/>
              <a:gd name="connsiteX84" fmla="*/ 48552 w 3325827"/>
              <a:gd name="connsiteY84" fmla="*/ 3010237 h 3157505"/>
              <a:gd name="connsiteX85" fmla="*/ 24276 w 3325827"/>
              <a:gd name="connsiteY85" fmla="*/ 3026421 h 3157505"/>
              <a:gd name="connsiteX86" fmla="*/ 0 w 3325827"/>
              <a:gd name="connsiteY86" fmla="*/ 3050697 h 3157505"/>
              <a:gd name="connsiteX87" fmla="*/ 24276 w 3325827"/>
              <a:gd name="connsiteY87" fmla="*/ 3010237 h 3157505"/>
              <a:gd name="connsiteX88" fmla="*/ 48552 w 3325827"/>
              <a:gd name="connsiteY88" fmla="*/ 2985961 h 3157505"/>
              <a:gd name="connsiteX89" fmla="*/ 121381 w 3325827"/>
              <a:gd name="connsiteY89" fmla="*/ 2905041 h 3157505"/>
              <a:gd name="connsiteX90" fmla="*/ 178025 w 3325827"/>
              <a:gd name="connsiteY90" fmla="*/ 2832212 h 3157505"/>
              <a:gd name="connsiteX91" fmla="*/ 202301 w 3325827"/>
              <a:gd name="connsiteY91" fmla="*/ 2799844 h 3157505"/>
              <a:gd name="connsiteX92" fmla="*/ 258945 w 3325827"/>
              <a:gd name="connsiteY92" fmla="*/ 2751292 h 3157505"/>
              <a:gd name="connsiteX93" fmla="*/ 291313 w 3325827"/>
              <a:gd name="connsiteY93" fmla="*/ 2686556 h 3157505"/>
              <a:gd name="connsiteX94" fmla="*/ 315589 w 3325827"/>
              <a:gd name="connsiteY94" fmla="*/ 2662279 h 3157505"/>
              <a:gd name="connsiteX95" fmla="*/ 331773 w 3325827"/>
              <a:gd name="connsiteY95" fmla="*/ 2605635 h 3157505"/>
              <a:gd name="connsiteX96" fmla="*/ 347958 w 3325827"/>
              <a:gd name="connsiteY96" fmla="*/ 2589451 h 3157505"/>
              <a:gd name="connsiteX97" fmla="*/ 356050 w 3325827"/>
              <a:gd name="connsiteY97" fmla="*/ 2565175 h 3157505"/>
              <a:gd name="connsiteX98" fmla="*/ 372234 w 3325827"/>
              <a:gd name="connsiteY98" fmla="*/ 2500439 h 3157505"/>
              <a:gd name="connsiteX99" fmla="*/ 380326 w 3325827"/>
              <a:gd name="connsiteY99" fmla="*/ 2427610 h 3157505"/>
              <a:gd name="connsiteX100" fmla="*/ 388418 w 3325827"/>
              <a:gd name="connsiteY100" fmla="*/ 2403334 h 3157505"/>
              <a:gd name="connsiteX101" fmla="*/ 396510 w 3325827"/>
              <a:gd name="connsiteY101" fmla="*/ 2370966 h 3157505"/>
              <a:gd name="connsiteX102" fmla="*/ 404602 w 3325827"/>
              <a:gd name="connsiteY102" fmla="*/ 2306230 h 3157505"/>
              <a:gd name="connsiteX103" fmla="*/ 445062 w 3325827"/>
              <a:gd name="connsiteY103" fmla="*/ 1909720 h 3157505"/>
              <a:gd name="connsiteX104" fmla="*/ 461246 w 3325827"/>
              <a:gd name="connsiteY104" fmla="*/ 1675051 h 3157505"/>
              <a:gd name="connsiteX105" fmla="*/ 493614 w 3325827"/>
              <a:gd name="connsiteY105" fmla="*/ 1569855 h 3157505"/>
              <a:gd name="connsiteX106" fmla="*/ 566442 w 3325827"/>
              <a:gd name="connsiteY106" fmla="*/ 1375646 h 3157505"/>
              <a:gd name="connsiteX107" fmla="*/ 598811 w 3325827"/>
              <a:gd name="connsiteY107" fmla="*/ 1319002 h 3157505"/>
              <a:gd name="connsiteX108" fmla="*/ 687823 w 3325827"/>
              <a:gd name="connsiteY108" fmla="*/ 1108609 h 3157505"/>
              <a:gd name="connsiteX109" fmla="*/ 736375 w 3325827"/>
              <a:gd name="connsiteY109" fmla="*/ 1035780 h 3157505"/>
              <a:gd name="connsiteX110" fmla="*/ 776835 w 3325827"/>
              <a:gd name="connsiteY110" fmla="*/ 962952 h 3157505"/>
              <a:gd name="connsiteX111" fmla="*/ 809204 w 3325827"/>
              <a:gd name="connsiteY111" fmla="*/ 898216 h 3157505"/>
              <a:gd name="connsiteX112" fmla="*/ 906308 w 3325827"/>
              <a:gd name="connsiteY112" fmla="*/ 776835 h 3157505"/>
              <a:gd name="connsiteX113" fmla="*/ 1035781 w 3325827"/>
              <a:gd name="connsiteY113" fmla="*/ 614995 h 3157505"/>
              <a:gd name="connsiteX114" fmla="*/ 1100517 w 3325827"/>
              <a:gd name="connsiteY114" fmla="*/ 566442 h 3157505"/>
              <a:gd name="connsiteX115" fmla="*/ 1197621 w 3325827"/>
              <a:gd name="connsiteY115" fmla="*/ 485522 h 3157505"/>
              <a:gd name="connsiteX116" fmla="*/ 1262358 w 3325827"/>
              <a:gd name="connsiteY116" fmla="*/ 445062 h 3157505"/>
              <a:gd name="connsiteX117" fmla="*/ 1432290 w 3325827"/>
              <a:gd name="connsiteY117" fmla="*/ 331773 h 3157505"/>
              <a:gd name="connsiteX118" fmla="*/ 1561763 w 3325827"/>
              <a:gd name="connsiteY118" fmla="*/ 267037 h 3157505"/>
              <a:gd name="connsiteX119" fmla="*/ 1634591 w 3325827"/>
              <a:gd name="connsiteY119" fmla="*/ 242761 h 3157505"/>
              <a:gd name="connsiteX120" fmla="*/ 1699327 w 3325827"/>
              <a:gd name="connsiteY120" fmla="*/ 202301 h 3157505"/>
              <a:gd name="connsiteX121" fmla="*/ 1933996 w 3325827"/>
              <a:gd name="connsiteY121" fmla="*/ 145656 h 3157505"/>
              <a:gd name="connsiteX122" fmla="*/ 2006825 w 3325827"/>
              <a:gd name="connsiteY122" fmla="*/ 129472 h 3157505"/>
              <a:gd name="connsiteX123" fmla="*/ 2095837 w 3325827"/>
              <a:gd name="connsiteY123" fmla="*/ 113288 h 3157505"/>
              <a:gd name="connsiteX124" fmla="*/ 2176758 w 3325827"/>
              <a:gd name="connsiteY124" fmla="*/ 89012 h 3157505"/>
              <a:gd name="connsiteX125" fmla="*/ 2249586 w 3325827"/>
              <a:gd name="connsiteY125" fmla="*/ 80920 h 3157505"/>
              <a:gd name="connsiteX126" fmla="*/ 2573267 w 3325827"/>
              <a:gd name="connsiteY126" fmla="*/ 64736 h 3157505"/>
              <a:gd name="connsiteX127" fmla="*/ 3050697 w 3325827"/>
              <a:gd name="connsiteY127" fmla="*/ 56644 h 3157505"/>
              <a:gd name="connsiteX128" fmla="*/ 3115434 w 3325827"/>
              <a:gd name="connsiteY128" fmla="*/ 48552 h 3157505"/>
              <a:gd name="connsiteX129" fmla="*/ 3172078 w 3325827"/>
              <a:gd name="connsiteY129" fmla="*/ 40460 h 3157505"/>
              <a:gd name="connsiteX130" fmla="*/ 3309642 w 3325827"/>
              <a:gd name="connsiteY130" fmla="*/ 24276 h 3157505"/>
              <a:gd name="connsiteX131" fmla="*/ 3325827 w 3325827"/>
              <a:gd name="connsiteY131" fmla="*/ 16184 h 315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325827" h="3157505">
                <a:moveTo>
                  <a:pt x="3220630" y="0"/>
                </a:moveTo>
                <a:cubicBezTo>
                  <a:pt x="3202891" y="21287"/>
                  <a:pt x="3178745" y="53242"/>
                  <a:pt x="3155894" y="72828"/>
                </a:cubicBezTo>
                <a:cubicBezTo>
                  <a:pt x="3145654" y="81605"/>
                  <a:pt x="3133063" y="87567"/>
                  <a:pt x="3123526" y="97104"/>
                </a:cubicBezTo>
                <a:cubicBezTo>
                  <a:pt x="3116649" y="103981"/>
                  <a:pt x="3113803" y="114111"/>
                  <a:pt x="3107342" y="121380"/>
                </a:cubicBezTo>
                <a:cubicBezTo>
                  <a:pt x="3092136" y="138487"/>
                  <a:pt x="3077833" y="157237"/>
                  <a:pt x="3058789" y="169933"/>
                </a:cubicBezTo>
                <a:cubicBezTo>
                  <a:pt x="3050697" y="175328"/>
                  <a:pt x="3041709" y="179575"/>
                  <a:pt x="3034513" y="186117"/>
                </a:cubicBezTo>
                <a:cubicBezTo>
                  <a:pt x="3011932" y="206645"/>
                  <a:pt x="2992358" y="230325"/>
                  <a:pt x="2969777" y="250853"/>
                </a:cubicBezTo>
                <a:cubicBezTo>
                  <a:pt x="2962581" y="257395"/>
                  <a:pt x="2953178" y="261066"/>
                  <a:pt x="2945501" y="267037"/>
                </a:cubicBezTo>
                <a:cubicBezTo>
                  <a:pt x="2928872" y="279971"/>
                  <a:pt x="2911846" y="292600"/>
                  <a:pt x="2896949" y="307497"/>
                </a:cubicBezTo>
                <a:cubicBezTo>
                  <a:pt x="2890072" y="314374"/>
                  <a:pt x="2887642" y="324896"/>
                  <a:pt x="2880765" y="331773"/>
                </a:cubicBezTo>
                <a:cubicBezTo>
                  <a:pt x="2865868" y="346670"/>
                  <a:pt x="2848841" y="359299"/>
                  <a:pt x="2832212" y="372233"/>
                </a:cubicBezTo>
                <a:cubicBezTo>
                  <a:pt x="2824535" y="378204"/>
                  <a:pt x="2814813" y="381541"/>
                  <a:pt x="2807936" y="388418"/>
                </a:cubicBezTo>
                <a:cubicBezTo>
                  <a:pt x="2795723" y="400631"/>
                  <a:pt x="2788836" y="417821"/>
                  <a:pt x="2775568" y="428878"/>
                </a:cubicBezTo>
                <a:cubicBezTo>
                  <a:pt x="2756019" y="445169"/>
                  <a:pt x="2730841" y="453617"/>
                  <a:pt x="2710832" y="469338"/>
                </a:cubicBezTo>
                <a:cubicBezTo>
                  <a:pt x="2692835" y="483478"/>
                  <a:pt x="2677591" y="500878"/>
                  <a:pt x="2662280" y="517890"/>
                </a:cubicBezTo>
                <a:cubicBezTo>
                  <a:pt x="2653258" y="527915"/>
                  <a:pt x="2648084" y="541298"/>
                  <a:pt x="2638004" y="550258"/>
                </a:cubicBezTo>
                <a:cubicBezTo>
                  <a:pt x="2612895" y="572577"/>
                  <a:pt x="2586085" y="584309"/>
                  <a:pt x="2557083" y="598810"/>
                </a:cubicBezTo>
                <a:cubicBezTo>
                  <a:pt x="2531844" y="624051"/>
                  <a:pt x="2511587" y="645835"/>
                  <a:pt x="2476163" y="663547"/>
                </a:cubicBezTo>
                <a:cubicBezTo>
                  <a:pt x="2453106" y="675076"/>
                  <a:pt x="2423657" y="688765"/>
                  <a:pt x="2403335" y="704007"/>
                </a:cubicBezTo>
                <a:cubicBezTo>
                  <a:pt x="2354843" y="740375"/>
                  <a:pt x="2403468" y="720146"/>
                  <a:pt x="2354782" y="736375"/>
                </a:cubicBezTo>
                <a:cubicBezTo>
                  <a:pt x="2300907" y="790250"/>
                  <a:pt x="2358929" y="739466"/>
                  <a:pt x="2306230" y="768743"/>
                </a:cubicBezTo>
                <a:cubicBezTo>
                  <a:pt x="2289227" y="778189"/>
                  <a:pt x="2275075" y="792412"/>
                  <a:pt x="2257678" y="801111"/>
                </a:cubicBezTo>
                <a:cubicBezTo>
                  <a:pt x="2246889" y="806506"/>
                  <a:pt x="2236333" y="812396"/>
                  <a:pt x="2225310" y="817295"/>
                </a:cubicBezTo>
                <a:cubicBezTo>
                  <a:pt x="2212036" y="823194"/>
                  <a:pt x="2197842" y="826983"/>
                  <a:pt x="2184850" y="833479"/>
                </a:cubicBezTo>
                <a:cubicBezTo>
                  <a:pt x="2176151" y="837829"/>
                  <a:pt x="2168820" y="844509"/>
                  <a:pt x="2160573" y="849664"/>
                </a:cubicBezTo>
                <a:cubicBezTo>
                  <a:pt x="2147236" y="858000"/>
                  <a:pt x="2133200" y="865216"/>
                  <a:pt x="2120113" y="873940"/>
                </a:cubicBezTo>
                <a:cubicBezTo>
                  <a:pt x="2057605" y="915612"/>
                  <a:pt x="2110913" y="894724"/>
                  <a:pt x="2006825" y="946768"/>
                </a:cubicBezTo>
                <a:cubicBezTo>
                  <a:pt x="1996036" y="952163"/>
                  <a:pt x="1984494" y="956261"/>
                  <a:pt x="1974457" y="962952"/>
                </a:cubicBezTo>
                <a:cubicBezTo>
                  <a:pt x="1836907" y="1054651"/>
                  <a:pt x="2036355" y="937281"/>
                  <a:pt x="1885444" y="1019596"/>
                </a:cubicBezTo>
                <a:cubicBezTo>
                  <a:pt x="1871636" y="1027127"/>
                  <a:pt x="1858071" y="1035148"/>
                  <a:pt x="1844984" y="1043872"/>
                </a:cubicBezTo>
                <a:cubicBezTo>
                  <a:pt x="1804328" y="1070976"/>
                  <a:pt x="1819172" y="1068916"/>
                  <a:pt x="1772156" y="1092425"/>
                </a:cubicBezTo>
                <a:cubicBezTo>
                  <a:pt x="1759164" y="1098921"/>
                  <a:pt x="1745183" y="1103214"/>
                  <a:pt x="1731696" y="1108609"/>
                </a:cubicBezTo>
                <a:cubicBezTo>
                  <a:pt x="1723604" y="1116701"/>
                  <a:pt x="1716574" y="1126019"/>
                  <a:pt x="1707419" y="1132885"/>
                </a:cubicBezTo>
                <a:cubicBezTo>
                  <a:pt x="1676843" y="1155817"/>
                  <a:pt x="1672553" y="1155296"/>
                  <a:pt x="1642683" y="1165253"/>
                </a:cubicBezTo>
                <a:cubicBezTo>
                  <a:pt x="1623802" y="1184134"/>
                  <a:pt x="1609922" y="1209955"/>
                  <a:pt x="1586039" y="1221897"/>
                </a:cubicBezTo>
                <a:cubicBezTo>
                  <a:pt x="1569292" y="1230270"/>
                  <a:pt x="1544100" y="1241193"/>
                  <a:pt x="1529395" y="1254265"/>
                </a:cubicBezTo>
                <a:cubicBezTo>
                  <a:pt x="1512288" y="1269471"/>
                  <a:pt x="1502093" y="1294318"/>
                  <a:pt x="1480842" y="1302818"/>
                </a:cubicBezTo>
                <a:cubicBezTo>
                  <a:pt x="1435641" y="1320898"/>
                  <a:pt x="1434633" y="1318079"/>
                  <a:pt x="1391830" y="1351370"/>
                </a:cubicBezTo>
                <a:cubicBezTo>
                  <a:pt x="1382797" y="1358396"/>
                  <a:pt x="1376166" y="1368110"/>
                  <a:pt x="1367554" y="1375646"/>
                </a:cubicBezTo>
                <a:cubicBezTo>
                  <a:pt x="1327427" y="1410757"/>
                  <a:pt x="1328486" y="1401799"/>
                  <a:pt x="1294726" y="1440382"/>
                </a:cubicBezTo>
                <a:cubicBezTo>
                  <a:pt x="1285845" y="1450532"/>
                  <a:pt x="1279987" y="1463214"/>
                  <a:pt x="1270450" y="1472750"/>
                </a:cubicBezTo>
                <a:cubicBezTo>
                  <a:pt x="1260913" y="1482287"/>
                  <a:pt x="1248519" y="1488486"/>
                  <a:pt x="1238081" y="1497026"/>
                </a:cubicBezTo>
                <a:cubicBezTo>
                  <a:pt x="1157243" y="1563166"/>
                  <a:pt x="1210510" y="1528135"/>
                  <a:pt x="1140977" y="1569855"/>
                </a:cubicBezTo>
                <a:cubicBezTo>
                  <a:pt x="1125774" y="1590126"/>
                  <a:pt x="1112713" y="1610720"/>
                  <a:pt x="1092425" y="1626499"/>
                </a:cubicBezTo>
                <a:cubicBezTo>
                  <a:pt x="1077072" y="1638441"/>
                  <a:pt x="1057627" y="1645113"/>
                  <a:pt x="1043873" y="1658867"/>
                </a:cubicBezTo>
                <a:cubicBezTo>
                  <a:pt x="1027689" y="1675051"/>
                  <a:pt x="1008016" y="1688375"/>
                  <a:pt x="995320" y="1707419"/>
                </a:cubicBezTo>
                <a:cubicBezTo>
                  <a:pt x="989925" y="1715511"/>
                  <a:pt x="986520" y="1725366"/>
                  <a:pt x="979136" y="1731695"/>
                </a:cubicBezTo>
                <a:cubicBezTo>
                  <a:pt x="919538" y="1782780"/>
                  <a:pt x="956582" y="1729629"/>
                  <a:pt x="914400" y="1780248"/>
                </a:cubicBezTo>
                <a:cubicBezTo>
                  <a:pt x="908174" y="1787719"/>
                  <a:pt x="904722" y="1797295"/>
                  <a:pt x="898216" y="1804524"/>
                </a:cubicBezTo>
                <a:cubicBezTo>
                  <a:pt x="880353" y="1824372"/>
                  <a:pt x="860453" y="1842287"/>
                  <a:pt x="841572" y="1861168"/>
                </a:cubicBezTo>
                <a:cubicBezTo>
                  <a:pt x="830783" y="1871957"/>
                  <a:pt x="822852" y="1886712"/>
                  <a:pt x="809204" y="1893536"/>
                </a:cubicBezTo>
                <a:cubicBezTo>
                  <a:pt x="799089" y="1898593"/>
                  <a:pt x="761918" y="1915505"/>
                  <a:pt x="752559" y="1925904"/>
                </a:cubicBezTo>
                <a:cubicBezTo>
                  <a:pt x="734515" y="1945953"/>
                  <a:pt x="723080" y="1971568"/>
                  <a:pt x="704007" y="1990641"/>
                </a:cubicBezTo>
                <a:cubicBezTo>
                  <a:pt x="685126" y="2009522"/>
                  <a:pt x="659305" y="2023402"/>
                  <a:pt x="647363" y="2047285"/>
                </a:cubicBezTo>
                <a:cubicBezTo>
                  <a:pt x="626830" y="2088352"/>
                  <a:pt x="641216" y="2072962"/>
                  <a:pt x="606903" y="2095837"/>
                </a:cubicBezTo>
                <a:cubicBezTo>
                  <a:pt x="604206" y="2103929"/>
                  <a:pt x="603542" y="2113016"/>
                  <a:pt x="598811" y="2120113"/>
                </a:cubicBezTo>
                <a:cubicBezTo>
                  <a:pt x="547448" y="2197158"/>
                  <a:pt x="598059" y="2095866"/>
                  <a:pt x="558350" y="2168665"/>
                </a:cubicBezTo>
                <a:cubicBezTo>
                  <a:pt x="546797" y="2189845"/>
                  <a:pt x="525982" y="2233402"/>
                  <a:pt x="525982" y="2233402"/>
                </a:cubicBezTo>
                <a:cubicBezTo>
                  <a:pt x="502791" y="2349355"/>
                  <a:pt x="535208" y="2205723"/>
                  <a:pt x="501706" y="2306230"/>
                </a:cubicBezTo>
                <a:cubicBezTo>
                  <a:pt x="497357" y="2319278"/>
                  <a:pt x="498443" y="2333812"/>
                  <a:pt x="493614" y="2346690"/>
                </a:cubicBezTo>
                <a:cubicBezTo>
                  <a:pt x="490199" y="2355796"/>
                  <a:pt x="482255" y="2362522"/>
                  <a:pt x="477430" y="2370966"/>
                </a:cubicBezTo>
                <a:cubicBezTo>
                  <a:pt x="471445" y="2381439"/>
                  <a:pt x="466641" y="2392545"/>
                  <a:pt x="461246" y="2403334"/>
                </a:cubicBezTo>
                <a:cubicBezTo>
                  <a:pt x="445121" y="2500088"/>
                  <a:pt x="466070" y="2403739"/>
                  <a:pt x="428878" y="2500439"/>
                </a:cubicBezTo>
                <a:cubicBezTo>
                  <a:pt x="394595" y="2589575"/>
                  <a:pt x="431227" y="2529283"/>
                  <a:pt x="396510" y="2581359"/>
                </a:cubicBezTo>
                <a:cubicBezTo>
                  <a:pt x="392897" y="2603040"/>
                  <a:pt x="376545" y="2704365"/>
                  <a:pt x="372234" y="2710832"/>
                </a:cubicBezTo>
                <a:cubicBezTo>
                  <a:pt x="346588" y="2749302"/>
                  <a:pt x="359125" y="2725883"/>
                  <a:pt x="339865" y="2783660"/>
                </a:cubicBezTo>
                <a:cubicBezTo>
                  <a:pt x="337168" y="2791752"/>
                  <a:pt x="336504" y="2800839"/>
                  <a:pt x="331773" y="2807936"/>
                </a:cubicBezTo>
                <a:cubicBezTo>
                  <a:pt x="326378" y="2816028"/>
                  <a:pt x="319938" y="2823513"/>
                  <a:pt x="315589" y="2832212"/>
                </a:cubicBezTo>
                <a:cubicBezTo>
                  <a:pt x="311774" y="2839841"/>
                  <a:pt x="311639" y="2849032"/>
                  <a:pt x="307497" y="2856488"/>
                </a:cubicBezTo>
                <a:cubicBezTo>
                  <a:pt x="298051" y="2873491"/>
                  <a:pt x="283828" y="2887643"/>
                  <a:pt x="275129" y="2905041"/>
                </a:cubicBezTo>
                <a:cubicBezTo>
                  <a:pt x="268782" y="2917734"/>
                  <a:pt x="254199" y="2950247"/>
                  <a:pt x="242761" y="2961685"/>
                </a:cubicBezTo>
                <a:cubicBezTo>
                  <a:pt x="235884" y="2968562"/>
                  <a:pt x="225956" y="2971643"/>
                  <a:pt x="218485" y="2977869"/>
                </a:cubicBezTo>
                <a:cubicBezTo>
                  <a:pt x="138945" y="3044152"/>
                  <a:pt x="241678" y="2962768"/>
                  <a:pt x="178025" y="3026421"/>
                </a:cubicBezTo>
                <a:cubicBezTo>
                  <a:pt x="171148" y="3033298"/>
                  <a:pt x="161841" y="3037210"/>
                  <a:pt x="153749" y="3042605"/>
                </a:cubicBezTo>
                <a:cubicBezTo>
                  <a:pt x="124078" y="3087112"/>
                  <a:pt x="153750" y="3049348"/>
                  <a:pt x="113288" y="3083065"/>
                </a:cubicBezTo>
                <a:cubicBezTo>
                  <a:pt x="64077" y="3124073"/>
                  <a:pt x="116540" y="3093577"/>
                  <a:pt x="56644" y="3123525"/>
                </a:cubicBezTo>
                <a:cubicBezTo>
                  <a:pt x="51249" y="3128920"/>
                  <a:pt x="46418" y="3134944"/>
                  <a:pt x="40460" y="3139710"/>
                </a:cubicBezTo>
                <a:cubicBezTo>
                  <a:pt x="32866" y="3145786"/>
                  <a:pt x="9307" y="3162771"/>
                  <a:pt x="16184" y="3155894"/>
                </a:cubicBezTo>
                <a:cubicBezTo>
                  <a:pt x="25721" y="3146357"/>
                  <a:pt x="38191" y="3140252"/>
                  <a:pt x="48552" y="3131618"/>
                </a:cubicBezTo>
                <a:cubicBezTo>
                  <a:pt x="54413" y="3126734"/>
                  <a:pt x="59341" y="3120828"/>
                  <a:pt x="64736" y="3115433"/>
                </a:cubicBezTo>
                <a:cubicBezTo>
                  <a:pt x="112343" y="2996415"/>
                  <a:pt x="43652" y="3164895"/>
                  <a:pt x="105196" y="3026421"/>
                </a:cubicBezTo>
                <a:cubicBezTo>
                  <a:pt x="108660" y="3018626"/>
                  <a:pt x="108899" y="3009459"/>
                  <a:pt x="113288" y="3002145"/>
                </a:cubicBezTo>
                <a:cubicBezTo>
                  <a:pt x="117213" y="2995603"/>
                  <a:pt x="137102" y="2985961"/>
                  <a:pt x="129473" y="2985961"/>
                </a:cubicBezTo>
                <a:cubicBezTo>
                  <a:pt x="112413" y="2985961"/>
                  <a:pt x="97470" y="2998007"/>
                  <a:pt x="80920" y="3002145"/>
                </a:cubicBezTo>
                <a:lnTo>
                  <a:pt x="48552" y="3010237"/>
                </a:lnTo>
                <a:cubicBezTo>
                  <a:pt x="40460" y="3015632"/>
                  <a:pt x="31747" y="3020195"/>
                  <a:pt x="24276" y="3026421"/>
                </a:cubicBezTo>
                <a:cubicBezTo>
                  <a:pt x="15485" y="3033747"/>
                  <a:pt x="0" y="3062141"/>
                  <a:pt x="0" y="3050697"/>
                </a:cubicBezTo>
                <a:cubicBezTo>
                  <a:pt x="0" y="3034969"/>
                  <a:pt x="14839" y="3022819"/>
                  <a:pt x="24276" y="3010237"/>
                </a:cubicBezTo>
                <a:cubicBezTo>
                  <a:pt x="31142" y="3001082"/>
                  <a:pt x="41305" y="2994818"/>
                  <a:pt x="48552" y="2985961"/>
                </a:cubicBezTo>
                <a:cubicBezTo>
                  <a:pt x="113816" y="2906193"/>
                  <a:pt x="70739" y="2938801"/>
                  <a:pt x="121381" y="2905041"/>
                </a:cubicBezTo>
                <a:cubicBezTo>
                  <a:pt x="153560" y="2856771"/>
                  <a:pt x="122004" y="2902238"/>
                  <a:pt x="178025" y="2832212"/>
                </a:cubicBezTo>
                <a:cubicBezTo>
                  <a:pt x="186450" y="2821681"/>
                  <a:pt x="193524" y="2810084"/>
                  <a:pt x="202301" y="2799844"/>
                </a:cubicBezTo>
                <a:cubicBezTo>
                  <a:pt x="222589" y="2776175"/>
                  <a:pt x="233361" y="2770480"/>
                  <a:pt x="258945" y="2751292"/>
                </a:cubicBezTo>
                <a:cubicBezTo>
                  <a:pt x="268902" y="2721422"/>
                  <a:pt x="268381" y="2717132"/>
                  <a:pt x="291313" y="2686556"/>
                </a:cubicBezTo>
                <a:cubicBezTo>
                  <a:pt x="298179" y="2677401"/>
                  <a:pt x="307497" y="2670371"/>
                  <a:pt x="315589" y="2662279"/>
                </a:cubicBezTo>
                <a:cubicBezTo>
                  <a:pt x="317100" y="2656234"/>
                  <a:pt x="326798" y="2613926"/>
                  <a:pt x="331773" y="2605635"/>
                </a:cubicBezTo>
                <a:cubicBezTo>
                  <a:pt x="335698" y="2599093"/>
                  <a:pt x="342563" y="2594846"/>
                  <a:pt x="347958" y="2589451"/>
                </a:cubicBezTo>
                <a:cubicBezTo>
                  <a:pt x="350655" y="2581359"/>
                  <a:pt x="353806" y="2573404"/>
                  <a:pt x="356050" y="2565175"/>
                </a:cubicBezTo>
                <a:cubicBezTo>
                  <a:pt x="361902" y="2543716"/>
                  <a:pt x="372234" y="2500439"/>
                  <a:pt x="372234" y="2500439"/>
                </a:cubicBezTo>
                <a:cubicBezTo>
                  <a:pt x="374931" y="2476163"/>
                  <a:pt x="376310" y="2451703"/>
                  <a:pt x="380326" y="2427610"/>
                </a:cubicBezTo>
                <a:cubicBezTo>
                  <a:pt x="381728" y="2419196"/>
                  <a:pt x="386075" y="2411536"/>
                  <a:pt x="388418" y="2403334"/>
                </a:cubicBezTo>
                <a:cubicBezTo>
                  <a:pt x="391473" y="2392641"/>
                  <a:pt x="394682" y="2381936"/>
                  <a:pt x="396510" y="2370966"/>
                </a:cubicBezTo>
                <a:cubicBezTo>
                  <a:pt x="400085" y="2349515"/>
                  <a:pt x="402560" y="2327880"/>
                  <a:pt x="404602" y="2306230"/>
                </a:cubicBezTo>
                <a:cubicBezTo>
                  <a:pt x="441239" y="1917871"/>
                  <a:pt x="407115" y="2061508"/>
                  <a:pt x="445062" y="1909720"/>
                </a:cubicBezTo>
                <a:cubicBezTo>
                  <a:pt x="447105" y="1864767"/>
                  <a:pt x="446973" y="1741657"/>
                  <a:pt x="461246" y="1675051"/>
                </a:cubicBezTo>
                <a:cubicBezTo>
                  <a:pt x="469478" y="1636634"/>
                  <a:pt x="482200" y="1606952"/>
                  <a:pt x="493614" y="1569855"/>
                </a:cubicBezTo>
                <a:cubicBezTo>
                  <a:pt x="524532" y="1469370"/>
                  <a:pt x="499516" y="1521665"/>
                  <a:pt x="566442" y="1375646"/>
                </a:cubicBezTo>
                <a:cubicBezTo>
                  <a:pt x="575503" y="1355877"/>
                  <a:pt x="590053" y="1338907"/>
                  <a:pt x="598811" y="1319002"/>
                </a:cubicBezTo>
                <a:cubicBezTo>
                  <a:pt x="635346" y="1235968"/>
                  <a:pt x="645520" y="1180525"/>
                  <a:pt x="687823" y="1108609"/>
                </a:cubicBezTo>
                <a:cubicBezTo>
                  <a:pt x="702616" y="1083461"/>
                  <a:pt x="721161" y="1060676"/>
                  <a:pt x="736375" y="1035780"/>
                </a:cubicBezTo>
                <a:cubicBezTo>
                  <a:pt x="750856" y="1012084"/>
                  <a:pt x="763841" y="987495"/>
                  <a:pt x="776835" y="962952"/>
                </a:cubicBezTo>
                <a:cubicBezTo>
                  <a:pt x="788123" y="941630"/>
                  <a:pt x="795427" y="918021"/>
                  <a:pt x="809204" y="898216"/>
                </a:cubicBezTo>
                <a:cubicBezTo>
                  <a:pt x="838793" y="855681"/>
                  <a:pt x="877567" y="819947"/>
                  <a:pt x="906308" y="776835"/>
                </a:cubicBezTo>
                <a:cubicBezTo>
                  <a:pt x="942418" y="722670"/>
                  <a:pt x="986994" y="651586"/>
                  <a:pt x="1035781" y="614995"/>
                </a:cubicBezTo>
                <a:cubicBezTo>
                  <a:pt x="1057360" y="598811"/>
                  <a:pt x="1079454" y="583292"/>
                  <a:pt x="1100517" y="566442"/>
                </a:cubicBezTo>
                <a:cubicBezTo>
                  <a:pt x="1133418" y="540121"/>
                  <a:pt x="1161892" y="507853"/>
                  <a:pt x="1197621" y="485522"/>
                </a:cubicBezTo>
                <a:cubicBezTo>
                  <a:pt x="1219200" y="472035"/>
                  <a:pt x="1241185" y="459177"/>
                  <a:pt x="1262358" y="445062"/>
                </a:cubicBezTo>
                <a:cubicBezTo>
                  <a:pt x="1281049" y="432601"/>
                  <a:pt x="1395484" y="350176"/>
                  <a:pt x="1432290" y="331773"/>
                </a:cubicBezTo>
                <a:cubicBezTo>
                  <a:pt x="1475448" y="310194"/>
                  <a:pt x="1517597" y="286470"/>
                  <a:pt x="1561763" y="267037"/>
                </a:cubicBezTo>
                <a:cubicBezTo>
                  <a:pt x="1585185" y="256731"/>
                  <a:pt x="1611437" y="253657"/>
                  <a:pt x="1634591" y="242761"/>
                </a:cubicBezTo>
                <a:cubicBezTo>
                  <a:pt x="1657616" y="231926"/>
                  <a:pt x="1675122" y="210151"/>
                  <a:pt x="1699327" y="202301"/>
                </a:cubicBezTo>
                <a:cubicBezTo>
                  <a:pt x="1775871" y="177476"/>
                  <a:pt x="1855443" y="163112"/>
                  <a:pt x="1933996" y="145656"/>
                </a:cubicBezTo>
                <a:cubicBezTo>
                  <a:pt x="1958272" y="140261"/>
                  <a:pt x="1982439" y="134349"/>
                  <a:pt x="2006825" y="129472"/>
                </a:cubicBezTo>
                <a:cubicBezTo>
                  <a:pt x="2036396" y="123558"/>
                  <a:pt x="2066500" y="120273"/>
                  <a:pt x="2095837" y="113288"/>
                </a:cubicBezTo>
                <a:cubicBezTo>
                  <a:pt x="2123233" y="106765"/>
                  <a:pt x="2149201" y="94813"/>
                  <a:pt x="2176758" y="89012"/>
                </a:cubicBezTo>
                <a:cubicBezTo>
                  <a:pt x="2200659" y="83980"/>
                  <a:pt x="2225206" y="82413"/>
                  <a:pt x="2249586" y="80920"/>
                </a:cubicBezTo>
                <a:cubicBezTo>
                  <a:pt x="2357413" y="74318"/>
                  <a:pt x="2465254" y="66567"/>
                  <a:pt x="2573267" y="64736"/>
                </a:cubicBezTo>
                <a:lnTo>
                  <a:pt x="3050697" y="56644"/>
                </a:lnTo>
                <a:lnTo>
                  <a:pt x="3115434" y="48552"/>
                </a:lnTo>
                <a:cubicBezTo>
                  <a:pt x="3134340" y="46031"/>
                  <a:pt x="3153122" y="42566"/>
                  <a:pt x="3172078" y="40460"/>
                </a:cubicBezTo>
                <a:cubicBezTo>
                  <a:pt x="3207840" y="36486"/>
                  <a:pt x="3270026" y="34180"/>
                  <a:pt x="3309642" y="24276"/>
                </a:cubicBezTo>
                <a:cubicBezTo>
                  <a:pt x="3315494" y="22813"/>
                  <a:pt x="3320432" y="18881"/>
                  <a:pt x="3325827" y="1618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1952" y="5626727"/>
            <a:ext cx="5127524" cy="461665"/>
          </a:xfrm>
          <a:prstGeom prst="rect">
            <a:avLst/>
          </a:prstGeom>
          <a:noFill/>
        </p:spPr>
        <p:txBody>
          <a:bodyPr wrap="square" rtlCol="0">
            <a:spAutoFit/>
          </a:bodyPr>
          <a:lstStyle/>
          <a:p>
            <a:r>
              <a:rPr lang="en-US" sz="2400" b="1" dirty="0">
                <a:solidFill>
                  <a:srgbClr val="5A8CD4"/>
                </a:solidFill>
              </a:rPr>
              <a:t>From Mainframe to Cloud and CI/CD</a:t>
            </a:r>
            <a:endParaRPr lang="en-US" sz="2400" b="1" dirty="0">
              <a:solidFill>
                <a:srgbClr val="5A8CD4"/>
              </a:solidFill>
              <a:latin typeface="Arial" pitchFamily="34" charset="0"/>
              <a:cs typeface="Arial" pitchFamily="34" charset="0"/>
            </a:endParaRPr>
          </a:p>
        </p:txBody>
      </p:sp>
      <p:pic>
        <p:nvPicPr>
          <p:cNvPr id="3" name="Picture 2"/>
          <p:cNvPicPr>
            <a:picLocks noChangeAspect="1"/>
          </p:cNvPicPr>
          <p:nvPr/>
        </p:nvPicPr>
        <p:blipFill rotWithShape="1">
          <a:blip r:embed="rId4"/>
          <a:srcRect b="91671"/>
          <a:stretch/>
        </p:blipFill>
        <p:spPr>
          <a:xfrm>
            <a:off x="4806123" y="1129751"/>
            <a:ext cx="7302796" cy="288338"/>
          </a:xfrm>
          <a:prstGeom prst="rect">
            <a:avLst/>
          </a:prstGeom>
          <a:ln>
            <a:noFill/>
          </a:ln>
          <a:effectLst/>
        </p:spPr>
      </p:pic>
      <p:sp>
        <p:nvSpPr>
          <p:cNvPr id="4" name="Right Arrow 3"/>
          <p:cNvSpPr/>
          <p:nvPr/>
        </p:nvSpPr>
        <p:spPr>
          <a:xfrm rot="17338586">
            <a:off x="10007908" y="3843085"/>
            <a:ext cx="1419947" cy="504902"/>
          </a:xfrm>
          <a:prstGeom prst="rightArrow">
            <a:avLst/>
          </a:prstGeom>
          <a:solidFill>
            <a:schemeClr val="accent2">
              <a:lumMod val="60000"/>
              <a:lumOff val="40000"/>
              <a:alpha val="4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2000" kern="0">
              <a:solidFill>
                <a:srgbClr val="000000"/>
              </a:solidFill>
              <a:cs typeface="Arial" pitchFamily="34" charset="0"/>
            </a:endParaRPr>
          </a:p>
        </p:txBody>
      </p:sp>
      <p:sp>
        <p:nvSpPr>
          <p:cNvPr id="7" name="Rectangle 6"/>
          <p:cNvSpPr/>
          <p:nvPr/>
        </p:nvSpPr>
        <p:spPr>
          <a:xfrm>
            <a:off x="10248281" y="4649619"/>
            <a:ext cx="613424" cy="1545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rapezoid 19"/>
          <p:cNvSpPr/>
          <p:nvPr/>
        </p:nvSpPr>
        <p:spPr>
          <a:xfrm>
            <a:off x="5863801" y="4630757"/>
            <a:ext cx="6083146" cy="141012"/>
          </a:xfrm>
          <a:prstGeom prst="trapezoid">
            <a:avLst>
              <a:gd name="adj" fmla="val 121808"/>
            </a:avLst>
          </a:prstGeom>
          <a:solidFill>
            <a:schemeClr val="accent2">
              <a:lumMod val="60000"/>
              <a:lumOff val="40000"/>
              <a:alpha val="4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2000" kern="0">
              <a:solidFill>
                <a:srgbClr val="000000"/>
              </a:solidFill>
              <a:cs typeface="Arial" pitchFamily="34" charset="0"/>
              <a:sym typeface="Arial"/>
            </a:endParaRPr>
          </a:p>
        </p:txBody>
      </p:sp>
      <p:sp>
        <p:nvSpPr>
          <p:cNvPr id="30" name="Rectangle 29"/>
          <p:cNvSpPr/>
          <p:nvPr/>
        </p:nvSpPr>
        <p:spPr>
          <a:xfrm>
            <a:off x="521952" y="1640407"/>
            <a:ext cx="4451264" cy="4024179"/>
          </a:xfrm>
          <a:prstGeom prst="rect">
            <a:avLst/>
          </a:prstGeom>
        </p:spPr>
        <p:txBody>
          <a:bodyPr wrap="square">
            <a:spAutoFit/>
          </a:bodyPr>
          <a:lstStyle/>
          <a:p>
            <a:pPr defTabSz="457200">
              <a:spcBef>
                <a:spcPts val="600"/>
              </a:spcBef>
              <a:spcAft>
                <a:spcPts val="300"/>
              </a:spcAft>
            </a:pPr>
            <a:r>
              <a:rPr lang="en-US" b="1" dirty="0">
                <a:latin typeface="Arial" pitchFamily="34" charset="0"/>
                <a:cs typeface="Arial" pitchFamily="34" charset="0"/>
              </a:rPr>
              <a:t>CyberArk Application Access Manager</a:t>
            </a:r>
            <a:endParaRPr lang="en-US" sz="2000" b="1" dirty="0">
              <a:latin typeface="Arial" pitchFamily="34" charset="0"/>
              <a:cs typeface="Arial" pitchFamily="34" charset="0"/>
            </a:endParaRPr>
          </a:p>
          <a:p>
            <a:pPr marL="342900" indent="-342900" defTabSz="457200">
              <a:spcBef>
                <a:spcPts val="600"/>
              </a:spcBef>
              <a:spcAft>
                <a:spcPts val="300"/>
              </a:spcAft>
              <a:buFont typeface="Arial" panose="020B0604020202020204" pitchFamily="34" charset="0"/>
              <a:buChar char="•"/>
            </a:pPr>
            <a:r>
              <a:rPr lang="en-US" dirty="0">
                <a:latin typeface="Arial" pitchFamily="34" charset="0"/>
                <a:cs typeface="Arial" pitchFamily="34" charset="0"/>
              </a:rPr>
              <a:t>Protects non-human privileged accounts</a:t>
            </a:r>
            <a:endParaRPr lang="en-US" sz="2000" dirty="0">
              <a:latin typeface="Arial" pitchFamily="34" charset="0"/>
              <a:cs typeface="Arial" pitchFamily="34" charset="0"/>
            </a:endParaRPr>
          </a:p>
          <a:p>
            <a:pPr marL="342900" indent="-342900" defTabSz="457200">
              <a:spcBef>
                <a:spcPts val="600"/>
              </a:spcBef>
              <a:spcAft>
                <a:spcPts val="300"/>
              </a:spcAft>
              <a:buFont typeface="Arial" panose="020B0604020202020204" pitchFamily="34" charset="0"/>
              <a:buChar char="•"/>
            </a:pPr>
            <a:r>
              <a:rPr lang="en-US" dirty="0">
                <a:latin typeface="Arial" pitchFamily="34" charset="0"/>
                <a:cs typeface="Arial" pitchFamily="34" charset="0"/>
              </a:rPr>
              <a:t>Leverages C</a:t>
            </a:r>
            <a:r>
              <a:rPr lang="en-US" baseline="30000" dirty="0">
                <a:latin typeface="Arial" pitchFamily="34" charset="0"/>
                <a:cs typeface="Arial" pitchFamily="34" charset="0"/>
              </a:rPr>
              <a:t>3</a:t>
            </a:r>
            <a:r>
              <a:rPr lang="en-US" dirty="0">
                <a:latin typeface="Arial" pitchFamily="34" charset="0"/>
                <a:cs typeface="Arial" pitchFamily="34" charset="0"/>
              </a:rPr>
              <a:t> partner integrations</a:t>
            </a:r>
            <a:endParaRPr lang="en-US" sz="2000" dirty="0">
              <a:latin typeface="Arial" pitchFamily="34" charset="0"/>
              <a:cs typeface="Arial" pitchFamily="34" charset="0"/>
            </a:endParaRPr>
          </a:p>
          <a:p>
            <a:pPr marL="342900" indent="-342900" defTabSz="457200">
              <a:spcBef>
                <a:spcPts val="600"/>
              </a:spcBef>
              <a:spcAft>
                <a:spcPts val="300"/>
              </a:spcAft>
              <a:buFont typeface="Arial" panose="020B0604020202020204" pitchFamily="34" charset="0"/>
              <a:buChar char="•"/>
            </a:pPr>
            <a:r>
              <a:rPr lang="en-US" dirty="0">
                <a:latin typeface="Arial" pitchFamily="34" charset="0"/>
                <a:cs typeface="Arial" pitchFamily="34" charset="0"/>
              </a:rPr>
              <a:t>Integrates natively with Application Servers such as </a:t>
            </a:r>
            <a:r>
              <a:rPr lang="en-US" dirty="0" err="1">
                <a:latin typeface="Arial" pitchFamily="34" charset="0"/>
                <a:cs typeface="Arial" pitchFamily="34" charset="0"/>
              </a:rPr>
              <a:t>Jboss</a:t>
            </a:r>
            <a:r>
              <a:rPr lang="en-US" dirty="0">
                <a:latin typeface="Arial" pitchFamily="34" charset="0"/>
                <a:cs typeface="Arial" pitchFamily="34" charset="0"/>
              </a:rPr>
              <a:t>, WebLogic, Tomcat</a:t>
            </a:r>
            <a:endParaRPr lang="en-US" sz="2000" dirty="0">
              <a:latin typeface="Arial" pitchFamily="34" charset="0"/>
              <a:cs typeface="Arial" pitchFamily="34" charset="0"/>
            </a:endParaRPr>
          </a:p>
          <a:p>
            <a:pPr marL="342900" lvl="0" indent="-342900">
              <a:spcBef>
                <a:spcPts val="600"/>
              </a:spcBef>
              <a:spcAft>
                <a:spcPts val="300"/>
              </a:spcAft>
              <a:buClr>
                <a:schemeClr val="accent1"/>
              </a:buClr>
              <a:buFont typeface="Arial" panose="020B0604020202020204" pitchFamily="34" charset="0"/>
              <a:buChar char="•"/>
            </a:pPr>
            <a:r>
              <a:rPr lang="en-US" dirty="0">
                <a:latin typeface="Arial" pitchFamily="34" charset="0"/>
                <a:cs typeface="Arial" pitchFamily="34" charset="0"/>
              </a:rPr>
              <a:t>Secures DevOps tool chains and PaaS (Kubernetes, OpenShift, </a:t>
            </a:r>
            <a:br>
              <a:rPr lang="en-US" dirty="0">
                <a:latin typeface="Arial" pitchFamily="34" charset="0"/>
                <a:cs typeface="Arial" pitchFamily="34" charset="0"/>
              </a:rPr>
            </a:br>
            <a:r>
              <a:rPr lang="en-US" dirty="0">
                <a:latin typeface="Arial" pitchFamily="34" charset="0"/>
                <a:cs typeface="Arial" pitchFamily="34" charset="0"/>
              </a:rPr>
              <a:t>PCF, CF)</a:t>
            </a:r>
            <a:endParaRPr lang="en-US" sz="2000" dirty="0">
              <a:latin typeface="Arial" pitchFamily="34" charset="0"/>
              <a:cs typeface="Arial" pitchFamily="34" charset="0"/>
            </a:endParaRPr>
          </a:p>
          <a:p>
            <a:pPr marL="342900" lvl="0" indent="-342900">
              <a:spcBef>
                <a:spcPts val="600"/>
              </a:spcBef>
              <a:spcAft>
                <a:spcPts val="300"/>
              </a:spcAft>
              <a:buClr>
                <a:schemeClr val="accent1"/>
              </a:buClr>
              <a:buFont typeface="Arial" panose="020B0604020202020204" pitchFamily="34" charset="0"/>
              <a:buChar char="•"/>
            </a:pPr>
            <a:r>
              <a:rPr lang="en-US" dirty="0">
                <a:latin typeface="Arial" pitchFamily="34" charset="0"/>
                <a:cs typeface="Arial" pitchFamily="34" charset="0"/>
              </a:rPr>
              <a:t>Offers Open source and enterprise versions</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12463512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25C8D7-27D6-4415-8F15-50471978DB1F}"/>
              </a:ext>
            </a:extLst>
          </p:cNvPr>
          <p:cNvSpPr/>
          <p:nvPr/>
        </p:nvSpPr>
        <p:spPr>
          <a:xfrm>
            <a:off x="9399067" y="162838"/>
            <a:ext cx="2646752" cy="67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7" name="Picture 6">
            <a:extLst>
              <a:ext uri="{FF2B5EF4-FFF2-40B4-BE49-F238E27FC236}">
                <a16:creationId xmlns:a16="http://schemas.microsoft.com/office/drawing/2014/main" id="{D23E5AED-220F-8E46-A130-2CEECAFF09A8}"/>
              </a:ext>
            </a:extLst>
          </p:cNvPr>
          <p:cNvPicPr>
            <a:picLocks noChangeAspect="1"/>
          </p:cNvPicPr>
          <p:nvPr/>
        </p:nvPicPr>
        <p:blipFill>
          <a:blip r:embed="rId3"/>
          <a:stretch>
            <a:fillRect/>
          </a:stretch>
        </p:blipFill>
        <p:spPr>
          <a:xfrm>
            <a:off x="8816098" y="3399479"/>
            <a:ext cx="909209" cy="477335"/>
          </a:xfrm>
          <a:prstGeom prst="rect">
            <a:avLst/>
          </a:prstGeom>
        </p:spPr>
      </p:pic>
      <p:sp>
        <p:nvSpPr>
          <p:cNvPr id="6" name="Content Placeholder 5"/>
          <p:cNvSpPr>
            <a:spLocks noGrp="1"/>
          </p:cNvSpPr>
          <p:nvPr>
            <p:ph idx="1"/>
          </p:nvPr>
        </p:nvSpPr>
        <p:spPr>
          <a:xfrm>
            <a:off x="4402898" y="833938"/>
            <a:ext cx="7642921" cy="5519641"/>
          </a:xfrm>
        </p:spPr>
        <p:txBody>
          <a:bodyPr/>
          <a:lstStyle/>
          <a:p>
            <a:pPr marL="0" indent="0">
              <a:buNone/>
            </a:pPr>
            <a:r>
              <a:rPr lang="en-US" sz="2400" dirty="0"/>
              <a:t>Addresses the secrets management and privileged access challenges of containers and the CI/CD pipeline</a:t>
            </a:r>
          </a:p>
          <a:p>
            <a:r>
              <a:rPr lang="en-US" b="1" dirty="0"/>
              <a:t>Native integrations avoid impacting developer velocity  </a:t>
            </a:r>
          </a:p>
          <a:p>
            <a:pPr lvl="1">
              <a:spcBef>
                <a:spcPts val="1200"/>
              </a:spcBef>
            </a:pPr>
            <a:r>
              <a:rPr lang="en-US" dirty="0"/>
              <a:t>Leading container platforms</a:t>
            </a:r>
          </a:p>
          <a:p>
            <a:pPr lvl="1">
              <a:spcBef>
                <a:spcPts val="1200"/>
              </a:spcBef>
            </a:pPr>
            <a:r>
              <a:rPr lang="en-US" dirty="0"/>
              <a:t>DevOps tools</a:t>
            </a:r>
          </a:p>
          <a:p>
            <a:pPr lvl="1">
              <a:spcBef>
                <a:spcPts val="1200"/>
              </a:spcBef>
            </a:pPr>
            <a:r>
              <a:rPr lang="en-US" dirty="0"/>
              <a:t>Cloud management solutions</a:t>
            </a:r>
            <a:br>
              <a:rPr lang="en-US" dirty="0"/>
            </a:br>
            <a:endParaRPr lang="en-US" sz="1000" dirty="0"/>
          </a:p>
          <a:p>
            <a:r>
              <a:rPr lang="en-US" b="1" dirty="0"/>
              <a:t>Powerful security features improve overall security </a:t>
            </a:r>
          </a:p>
          <a:p>
            <a:pPr lvl="1"/>
            <a:r>
              <a:rPr lang="en-US" dirty="0"/>
              <a:t>Separation of Duties, Role Based Access, Policy based workflows</a:t>
            </a:r>
          </a:p>
          <a:p>
            <a:pPr lvl="1"/>
            <a:r>
              <a:rPr lang="en-US" dirty="0"/>
              <a:t>Vault integration enables policies to be consistency applied </a:t>
            </a:r>
            <a:br>
              <a:rPr lang="en-US" dirty="0"/>
            </a:br>
            <a:endParaRPr lang="en-US" sz="1000" dirty="0"/>
          </a:p>
          <a:p>
            <a:r>
              <a:rPr lang="en-US" b="1" dirty="0"/>
              <a:t>Open Source and “as code” appeals to developers</a:t>
            </a:r>
          </a:p>
          <a:p>
            <a:pPr lvl="1"/>
            <a:r>
              <a:rPr lang="en-US" dirty="0"/>
              <a:t>Easily upgraded to fully supported enterprise version</a:t>
            </a:r>
          </a:p>
          <a:p>
            <a:pPr lvl="1"/>
            <a:r>
              <a:rPr lang="en-US" dirty="0"/>
              <a:t>“as code” enables version control, automated replication, etc.</a:t>
            </a:r>
          </a:p>
        </p:txBody>
      </p:sp>
      <p:sp>
        <p:nvSpPr>
          <p:cNvPr id="5" name="Title 4"/>
          <p:cNvSpPr>
            <a:spLocks noGrp="1"/>
          </p:cNvSpPr>
          <p:nvPr>
            <p:ph type="title"/>
          </p:nvPr>
        </p:nvSpPr>
        <p:spPr>
          <a:xfrm>
            <a:off x="272716" y="482252"/>
            <a:ext cx="3395509" cy="5906022"/>
          </a:xfrm>
        </p:spPr>
        <p:txBody>
          <a:bodyPr>
            <a:normAutofit/>
          </a:bodyPr>
          <a:lstStyle/>
          <a:p>
            <a:r>
              <a:rPr lang="en-US" sz="3600" dirty="0"/>
              <a:t>APPLICATION ACCESS MANAGER’S DYNAMIC ACCESS PROVIDER </a:t>
            </a:r>
          </a:p>
        </p:txBody>
      </p:sp>
      <p:sp>
        <p:nvSpPr>
          <p:cNvPr id="4" name="Slide Number Placeholder 3"/>
          <p:cNvSpPr>
            <a:spLocks noGrp="1"/>
          </p:cNvSpPr>
          <p:nvPr>
            <p:ph type="sldNum" sz="quarter" idx="12"/>
          </p:nvPr>
        </p:nvSpPr>
        <p:spPr/>
        <p:txBody>
          <a:bodyPr/>
          <a:lstStyle/>
          <a:p>
            <a:fld id="{3DB5E446-421A-E746-A83E-D1D14D8D9CBB}" type="slidenum">
              <a:rPr lang="en-US" smtClean="0"/>
              <a:t>9</a:t>
            </a:fld>
            <a:endParaRPr lang="en-US" dirty="0"/>
          </a:p>
        </p:txBody>
      </p:sp>
      <p:pic>
        <p:nvPicPr>
          <p:cNvPr id="8" name="Picture 7"/>
          <p:cNvPicPr>
            <a:picLocks noChangeAspect="1"/>
          </p:cNvPicPr>
          <p:nvPr/>
        </p:nvPicPr>
        <p:blipFill rotWithShape="1">
          <a:blip r:embed="rId4"/>
          <a:srcRect l="28342" r="32093" b="31766"/>
          <a:stretch/>
        </p:blipFill>
        <p:spPr>
          <a:xfrm>
            <a:off x="10581957" y="2560780"/>
            <a:ext cx="528239" cy="392819"/>
          </a:xfrm>
          <a:prstGeom prst="rect">
            <a:avLst/>
          </a:prstGeom>
        </p:spPr>
      </p:pic>
      <p:pic>
        <p:nvPicPr>
          <p:cNvPr id="9" name="Picture 8"/>
          <p:cNvPicPr>
            <a:picLocks noChangeAspect="1"/>
          </p:cNvPicPr>
          <p:nvPr/>
        </p:nvPicPr>
        <p:blipFill rotWithShape="1">
          <a:blip r:embed="rId5"/>
          <a:srcRect l="18170" t="10230" r="16309" b="25085"/>
          <a:stretch/>
        </p:blipFill>
        <p:spPr>
          <a:xfrm>
            <a:off x="11056384" y="2967398"/>
            <a:ext cx="460646" cy="454778"/>
          </a:xfrm>
          <a:prstGeom prst="rect">
            <a:avLst/>
          </a:prstGeom>
        </p:spPr>
      </p:pic>
      <p:pic>
        <p:nvPicPr>
          <p:cNvPr id="10" name="Picture 9"/>
          <p:cNvPicPr>
            <a:picLocks noChangeAspect="1"/>
          </p:cNvPicPr>
          <p:nvPr/>
        </p:nvPicPr>
        <p:blipFill rotWithShape="1">
          <a:blip r:embed="rId6"/>
          <a:srcRect r="80218" b="15105"/>
          <a:stretch/>
        </p:blipFill>
        <p:spPr>
          <a:xfrm>
            <a:off x="10334800" y="3027268"/>
            <a:ext cx="221278" cy="335038"/>
          </a:xfrm>
          <a:prstGeom prst="rect">
            <a:avLst/>
          </a:prstGeom>
        </p:spPr>
      </p:pic>
      <p:pic>
        <p:nvPicPr>
          <p:cNvPr id="11" name="Picture 10"/>
          <p:cNvPicPr>
            <a:picLocks noChangeAspect="1"/>
          </p:cNvPicPr>
          <p:nvPr/>
        </p:nvPicPr>
        <p:blipFill rotWithShape="1">
          <a:blip r:embed="rId7"/>
          <a:srcRect l="23972" t="9985" r="22243" b="35856"/>
          <a:stretch/>
        </p:blipFill>
        <p:spPr>
          <a:xfrm>
            <a:off x="8466038" y="2930668"/>
            <a:ext cx="524596" cy="528239"/>
          </a:xfrm>
          <a:prstGeom prst="rect">
            <a:avLst/>
          </a:prstGeom>
        </p:spPr>
      </p:pic>
      <p:pic>
        <p:nvPicPr>
          <p:cNvPr id="12" name="Picture 11"/>
          <p:cNvPicPr>
            <a:picLocks noChangeAspect="1"/>
          </p:cNvPicPr>
          <p:nvPr/>
        </p:nvPicPr>
        <p:blipFill rotWithShape="1">
          <a:blip r:embed="rId8"/>
          <a:srcRect r="74982"/>
          <a:stretch/>
        </p:blipFill>
        <p:spPr>
          <a:xfrm>
            <a:off x="9490940" y="2973963"/>
            <a:ext cx="343554" cy="441648"/>
          </a:xfrm>
          <a:prstGeom prst="rect">
            <a:avLst/>
          </a:prstGeom>
        </p:spPr>
      </p:pic>
      <p:pic>
        <p:nvPicPr>
          <p:cNvPr id="13" name="Picture 12"/>
          <p:cNvPicPr>
            <a:picLocks noChangeAspect="1"/>
          </p:cNvPicPr>
          <p:nvPr/>
        </p:nvPicPr>
        <p:blipFill rotWithShape="1">
          <a:blip r:embed="rId9"/>
          <a:srcRect t="11543" r="56703" b="17186"/>
          <a:stretch/>
        </p:blipFill>
        <p:spPr>
          <a:xfrm>
            <a:off x="9700551" y="2595074"/>
            <a:ext cx="579923" cy="324231"/>
          </a:xfrm>
          <a:prstGeom prst="rect">
            <a:avLst/>
          </a:prstGeom>
        </p:spPr>
      </p:pic>
      <p:pic>
        <p:nvPicPr>
          <p:cNvPr id="14" name="Picture 13"/>
          <p:cNvPicPr>
            <a:picLocks noChangeAspect="1"/>
          </p:cNvPicPr>
          <p:nvPr/>
        </p:nvPicPr>
        <p:blipFill rotWithShape="1">
          <a:blip r:embed="rId10"/>
          <a:srcRect r="73370"/>
          <a:stretch/>
        </p:blipFill>
        <p:spPr>
          <a:xfrm>
            <a:off x="8228467" y="2562936"/>
            <a:ext cx="422279" cy="388507"/>
          </a:xfrm>
          <a:prstGeom prst="rect">
            <a:avLst/>
          </a:prstGeom>
        </p:spPr>
      </p:pic>
      <p:pic>
        <p:nvPicPr>
          <p:cNvPr id="15" name="Picture 14"/>
          <p:cNvPicPr>
            <a:picLocks noChangeAspect="1"/>
          </p:cNvPicPr>
          <p:nvPr/>
        </p:nvPicPr>
        <p:blipFill rotWithShape="1">
          <a:blip r:embed="rId11"/>
          <a:srcRect r="70267"/>
          <a:stretch/>
        </p:blipFill>
        <p:spPr>
          <a:xfrm>
            <a:off x="8952230" y="2542500"/>
            <a:ext cx="446837" cy="429379"/>
          </a:xfrm>
          <a:prstGeom prst="rect">
            <a:avLst/>
          </a:prstGeom>
        </p:spPr>
      </p:pic>
      <p:pic>
        <p:nvPicPr>
          <p:cNvPr id="16" name="Picture 15" descr="microsoft-&lt;strong&gt;azure&lt;/strong&gt;-logo"/>
          <p:cNvPicPr>
            <a:picLocks noChangeAspect="1"/>
          </p:cNvPicPr>
          <p:nvPr/>
        </p:nvPicPr>
        <p:blipFill rotWithShape="1">
          <a:blip r:embed="rId12"/>
          <a:srcRect r="77487" b="18348"/>
          <a:stretch/>
        </p:blipFill>
        <p:spPr>
          <a:xfrm>
            <a:off x="10563592" y="3408248"/>
            <a:ext cx="378551" cy="387944"/>
          </a:xfrm>
          <a:prstGeom prst="rect">
            <a:avLst/>
          </a:prstGeom>
        </p:spPr>
      </p:pic>
      <p:pic>
        <p:nvPicPr>
          <p:cNvPr id="17" name="Picture 16" descr="... annual sponsors &lt;strong&gt;google cloud platform&lt;/strong&gt; have been shaking up the"/>
          <p:cNvPicPr>
            <a:picLocks noChangeAspect="1"/>
          </p:cNvPicPr>
          <p:nvPr/>
        </p:nvPicPr>
        <p:blipFill rotWithShape="1">
          <a:blip r:embed="rId13"/>
          <a:srcRect l="25462" t="5012" r="24229" b="30691"/>
          <a:stretch/>
        </p:blipFill>
        <p:spPr>
          <a:xfrm>
            <a:off x="9812179" y="3364290"/>
            <a:ext cx="433313" cy="387701"/>
          </a:xfrm>
          <a:prstGeom prst="rect">
            <a:avLst/>
          </a:prstGeom>
        </p:spPr>
      </p:pic>
    </p:spTree>
    <p:extLst>
      <p:ext uri="{BB962C8B-B14F-4D97-AF65-F5344CB8AC3E}">
        <p14:creationId xmlns:p14="http://schemas.microsoft.com/office/powerpoint/2010/main" val="3211546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2.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3.xml><?xml version="1.0" encoding="utf-8"?>
<p:tagLst xmlns:a="http://schemas.openxmlformats.org/drawingml/2006/main" xmlns:r="http://schemas.openxmlformats.org/officeDocument/2006/relationships" xmlns:p="http://schemas.openxmlformats.org/presentationml/2006/main">
  <p:tag name="DUPLICATEID" val="57a62c590f924704a7f523b67db841a1"/>
</p:tagLst>
</file>

<file path=ppt/tags/tag4.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5.xml><?xml version="1.0" encoding="utf-8"?>
<p:tagLst xmlns:a="http://schemas.openxmlformats.org/drawingml/2006/main" xmlns:r="http://schemas.openxmlformats.org/officeDocument/2006/relationships" xmlns:p="http://schemas.openxmlformats.org/presentationml/2006/main">
  <p:tag name="DUPLICATEID" val="b0d8bb865acc4cdaa4950d720f98b3a5"/>
</p:tagLst>
</file>

<file path=ppt/theme/theme1.xml><?xml version="1.0" encoding="utf-8"?>
<a:theme xmlns:a="http://schemas.openxmlformats.org/drawingml/2006/main" name="1_company-update-q1-v3">
  <a:themeElements>
    <a:clrScheme name="CyberArk 1">
      <a:dk1>
        <a:srgbClr val="0F2233"/>
      </a:dk1>
      <a:lt1>
        <a:srgbClr val="FFFFFF"/>
      </a:lt1>
      <a:dk2>
        <a:srgbClr val="4C4D4C"/>
      </a:dk2>
      <a:lt2>
        <a:srgbClr val="767776"/>
      </a:lt2>
      <a:accent1>
        <a:srgbClr val="4C4D4C"/>
      </a:accent1>
      <a:accent2>
        <a:srgbClr val="4D8FCC"/>
      </a:accent2>
      <a:accent3>
        <a:srgbClr val="69AE45"/>
      </a:accent3>
      <a:accent4>
        <a:srgbClr val="FFCC05"/>
      </a:accent4>
      <a:accent5>
        <a:srgbClr val="153653"/>
      </a:accent5>
      <a:accent6>
        <a:srgbClr val="A7C8E6"/>
      </a:accent6>
      <a:hlink>
        <a:srgbClr val="6BA2D6"/>
      </a:hlink>
      <a:folHlink>
        <a:srgbClr val="4D8F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lgn="ctr">
          <a:defRPr sz="1400" b="0" i="0" dirty="0" smtClean="0">
            <a:solidFill>
              <a:schemeClr val="bg1"/>
            </a:solidFill>
            <a:ea typeface="Proxima Nova" charset="0"/>
            <a:cs typeface="Proxima Nova"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rmAutofit/>
      </a:bodyPr>
      <a:lstStyle>
        <a:defPPr>
          <a:defRPr smtClean="0"/>
        </a:defPPr>
      </a:lstStyle>
    </a:txDef>
  </a:objectDefaults>
  <a:extraClrSchemeLst/>
  <a:extLst>
    <a:ext uri="{05A4C25C-085E-4340-85A3-A5531E510DB2}">
      <thm15:themeFamily xmlns:thm15="http://schemas.microsoft.com/office/thememl/2012/main" name="Presentation2" id="{87DDD038-F666-B24A-809B-C524BC97F5ED}" vid="{DB349F34-23DD-FA44-A92E-51BD95CF97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AB0A137CCF97E499AB24E57D31BF54D" ma:contentTypeVersion="9" ma:contentTypeDescription="Create a new document." ma:contentTypeScope="" ma:versionID="917b4fdc276081f8eb390e4a85b9bd16">
  <xsd:schema xmlns:xsd="http://www.w3.org/2001/XMLSchema" xmlns:xs="http://www.w3.org/2001/XMLSchema" xmlns:p="http://schemas.microsoft.com/office/2006/metadata/properties" xmlns:ns3="36235424-538b-4002-bda3-535ae4abcfc8" xmlns:ns4="4e03854c-eb47-4165-a09f-827e6848f6b3" targetNamespace="http://schemas.microsoft.com/office/2006/metadata/properties" ma:root="true" ma:fieldsID="3f5bdbdf3efbe845f4340c4f43c2d1c6" ns3:_="" ns4:_="">
    <xsd:import namespace="36235424-538b-4002-bda3-535ae4abcfc8"/>
    <xsd:import namespace="4e03854c-eb47-4165-a09f-827e6848f6b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235424-538b-4002-bda3-535ae4abcf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03854c-eb47-4165-a09f-827e6848f6b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9A0F60-51DE-4D1A-8B83-5A1170325D32}">
  <ds:schemaRefs>
    <ds:schemaRef ds:uri="4e03854c-eb47-4165-a09f-827e6848f6b3"/>
    <ds:schemaRef ds:uri="http://purl.org/dc/elements/1.1/"/>
    <ds:schemaRef ds:uri="36235424-538b-4002-bda3-535ae4abcfc8"/>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http://purl.org/dc/terms/"/>
  </ds:schemaRefs>
</ds:datastoreItem>
</file>

<file path=customXml/itemProps2.xml><?xml version="1.0" encoding="utf-8"?>
<ds:datastoreItem xmlns:ds="http://schemas.openxmlformats.org/officeDocument/2006/customXml" ds:itemID="{DA7AA520-DAAC-428A-B007-803FF0B3C9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235424-538b-4002-bda3-535ae4abcfc8"/>
    <ds:schemaRef ds:uri="4e03854c-eb47-4165-a09f-827e6848f6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7BA561-7A28-4D36-9804-F8C612B746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352</TotalTime>
  <Words>3548</Words>
  <Application>Microsoft Macintosh PowerPoint</Application>
  <PresentationFormat>Widescreen</PresentationFormat>
  <Paragraphs>432</Paragraphs>
  <Slides>36</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Wingdings</vt:lpstr>
      <vt:lpstr>1_company-update-q1-v3</vt:lpstr>
      <vt:lpstr>Cyberark Dynamic access provider – DevOps Workshop</vt:lpstr>
      <vt:lpstr>agenda</vt:lpstr>
      <vt:lpstr> </vt:lpstr>
      <vt:lpstr> </vt:lpstr>
      <vt:lpstr>Attackers target Non-human credentials</vt:lpstr>
      <vt:lpstr>The Problem: embedded secrets</vt:lpstr>
      <vt:lpstr>Application Access Manager to Secure Applications</vt:lpstr>
      <vt:lpstr>DevOps and Application Secrets Management Portfolio</vt:lpstr>
      <vt:lpstr>APPLICATION ACCESS MANAGER’S DYNAMIC ACCESS PROVIDER </vt:lpstr>
      <vt:lpstr>High-Performance High-Availability Architecture</vt:lpstr>
      <vt:lpstr>DAP Reference Architecture – production Example</vt:lpstr>
      <vt:lpstr>Lab environment and skytap</vt:lpstr>
      <vt:lpstr>Today’s lab environment</vt:lpstr>
      <vt:lpstr>Workshop guide</vt:lpstr>
      <vt:lpstr>Workshop Guide cont.</vt:lpstr>
      <vt:lpstr>Skytap environment</vt:lpstr>
      <vt:lpstr>Admin-wkstn</vt:lpstr>
      <vt:lpstr>Accessing the rest of the lab environment</vt:lpstr>
      <vt:lpstr>LAB CHEaTSHEET</vt:lpstr>
      <vt:lpstr>Lab Session format</vt:lpstr>
      <vt:lpstr>LAB 1</vt:lpstr>
      <vt:lpstr>Lab 1 - Jenkins FreeStyle Project</vt:lpstr>
      <vt:lpstr>LAB 2</vt:lpstr>
      <vt:lpstr>Lab 2 - Jenkins Pipeline Project</vt:lpstr>
      <vt:lpstr>LAB 3</vt:lpstr>
      <vt:lpstr>kubernetes – Conjur Detailed Flow</vt:lpstr>
      <vt:lpstr>Lab 3 - Kubernetes secrets provider</vt:lpstr>
      <vt:lpstr>LAB 4</vt:lpstr>
      <vt:lpstr>PowerPoint Presentation</vt:lpstr>
      <vt:lpstr>Lab 4 - Continuous Authentication with dual accounts</vt:lpstr>
      <vt:lpstr>Lab 5</vt:lpstr>
      <vt:lpstr>PowerPoint Presentation</vt:lpstr>
      <vt:lpstr>PowerPoint Presentation</vt:lpstr>
      <vt:lpstr>PowerPoint Presentation</vt:lpstr>
      <vt:lpstr>Lab 5 - Secretless</vt:lpstr>
      <vt:lpstr>Thank You – Darren.khan@cyberark.com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Cyberark Dynamic access provider</dc:title>
  <dc:creator>Darren Khan</dc:creator>
  <cp:lastModifiedBy>Darren Khan</cp:lastModifiedBy>
  <cp:revision>1</cp:revision>
  <dcterms:created xsi:type="dcterms:W3CDTF">2020-04-28T16:58:53Z</dcterms:created>
  <dcterms:modified xsi:type="dcterms:W3CDTF">2020-06-10T14:35:13Z</dcterms:modified>
</cp:coreProperties>
</file>